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1D8"/>
          </a:solidFill>
        </a:fill>
      </a:tcStyle>
    </a:wholeTbl>
    <a:band2H>
      <a:tcTxStyle b="def" i="def"/>
      <a:tcStyle>
        <a:tcBdr/>
        <a:fill>
          <a:solidFill>
            <a:srgbClr val="E7E9E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D3CB"/>
          </a:solidFill>
        </a:fill>
      </a:tcStyle>
    </a:wholeTbl>
    <a:band2H>
      <a:tcTxStyle b="def" i="def"/>
      <a:tcStyle>
        <a:tcBdr/>
        <a:fill>
          <a:solidFill>
            <a:srgbClr val="E7EA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E1CC"/>
          </a:solidFill>
        </a:fill>
      </a:tcStyle>
    </a:wholeTbl>
    <a:band2H>
      <a:tcTxStyle b="def" i="def"/>
      <a:tcStyle>
        <a:tcBdr/>
        <a:fill>
          <a:solidFill>
            <a:srgbClr val="E8F0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8" name="Shape 8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Aptos"/>
      </a:defRPr>
    </a:lvl1pPr>
    <a:lvl2pPr indent="228600" latinLnBrk="0">
      <a:defRPr sz="1200">
        <a:latin typeface="+mn-lt"/>
        <a:ea typeface="+mn-ea"/>
        <a:cs typeface="+mn-cs"/>
        <a:sym typeface="Aptos"/>
      </a:defRPr>
    </a:lvl2pPr>
    <a:lvl3pPr indent="457200" latinLnBrk="0">
      <a:defRPr sz="1200">
        <a:latin typeface="+mn-lt"/>
        <a:ea typeface="+mn-ea"/>
        <a:cs typeface="+mn-cs"/>
        <a:sym typeface="Aptos"/>
      </a:defRPr>
    </a:lvl3pPr>
    <a:lvl4pPr indent="685800" latinLnBrk="0">
      <a:defRPr sz="1200">
        <a:latin typeface="+mn-lt"/>
        <a:ea typeface="+mn-ea"/>
        <a:cs typeface="+mn-cs"/>
        <a:sym typeface="Aptos"/>
      </a:defRPr>
    </a:lvl4pPr>
    <a:lvl5pPr indent="914400" latinLnBrk="0">
      <a:defRPr sz="1200">
        <a:latin typeface="+mn-lt"/>
        <a:ea typeface="+mn-ea"/>
        <a:cs typeface="+mn-cs"/>
        <a:sym typeface="Aptos"/>
      </a:defRPr>
    </a:lvl5pPr>
    <a:lvl6pPr indent="1143000" latinLnBrk="0">
      <a:defRPr sz="1200">
        <a:latin typeface="+mn-lt"/>
        <a:ea typeface="+mn-ea"/>
        <a:cs typeface="+mn-cs"/>
        <a:sym typeface="Aptos"/>
      </a:defRPr>
    </a:lvl6pPr>
    <a:lvl7pPr indent="1371600" latinLnBrk="0">
      <a:defRPr sz="1200">
        <a:latin typeface="+mn-lt"/>
        <a:ea typeface="+mn-ea"/>
        <a:cs typeface="+mn-cs"/>
        <a:sym typeface="Aptos"/>
      </a:defRPr>
    </a:lvl7pPr>
    <a:lvl8pPr indent="1600200" latinLnBrk="0">
      <a:defRPr sz="1200">
        <a:latin typeface="+mn-lt"/>
        <a:ea typeface="+mn-ea"/>
        <a:cs typeface="+mn-cs"/>
        <a:sym typeface="Aptos"/>
      </a:defRPr>
    </a:lvl8pPr>
    <a:lvl9pPr indent="1828800" latinLnBrk="0">
      <a:defRPr sz="1200">
        <a:latin typeface="+mn-lt"/>
        <a:ea typeface="+mn-ea"/>
        <a:cs typeface="+mn-cs"/>
        <a:sym typeface="Aptos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e du tit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17" name="Texte niveau 1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e du titre"/>
          <p:cNvSpPr txBox="1"/>
          <p:nvPr>
            <p:ph type="title"/>
          </p:nvPr>
        </p:nvSpPr>
        <p:spPr>
          <a:xfrm>
            <a:off x="2536326" y="286014"/>
            <a:ext cx="9351265" cy="1545169"/>
          </a:xfrm>
          <a:prstGeom prst="rect">
            <a:avLst/>
          </a:prstGeom>
        </p:spPr>
        <p:txBody>
          <a:bodyPr anchor="ctr"/>
          <a:lstStyle>
            <a:lvl1pPr algn="l">
              <a:defRPr sz="4400"/>
            </a:lvl1pPr>
          </a:lstStyle>
          <a:p>
            <a:pPr/>
            <a:r>
              <a:t>Texte du titre</a:t>
            </a:r>
          </a:p>
        </p:txBody>
      </p:sp>
      <p:sp>
        <p:nvSpPr>
          <p:cNvPr id="26" name="Texte niveau 1…"/>
          <p:cNvSpPr txBox="1"/>
          <p:nvPr>
            <p:ph type="body" idx="1"/>
          </p:nvPr>
        </p:nvSpPr>
        <p:spPr>
          <a:xfrm>
            <a:off x="2536326" y="1919147"/>
            <a:ext cx="9175117" cy="4351340"/>
          </a:xfrm>
          <a:prstGeom prst="rect">
            <a:avLst/>
          </a:prstGeom>
        </p:spPr>
        <p:txBody>
          <a:bodyPr/>
          <a:lstStyle>
            <a:lvl1pPr marL="228600" indent="-228600" algn="l">
              <a:buSzPct val="100000"/>
              <a:buFont typeface="Arial"/>
              <a:buChar char="•"/>
            </a:lvl1pPr>
            <a:lvl2pPr marL="723900" indent="-266700" algn="l">
              <a:buSzPct val="100000"/>
              <a:buFont typeface="Arial"/>
              <a:buChar char="•"/>
            </a:lvl2pPr>
            <a:lvl3pPr marL="1234438" indent="-320038" algn="l">
              <a:buSzPct val="100000"/>
              <a:buFont typeface="Arial"/>
              <a:buChar char="•"/>
            </a:lvl3pPr>
            <a:lvl4pPr marL="1727200" indent="-355600" algn="l">
              <a:buSzPct val="100000"/>
              <a:buFont typeface="Arial"/>
              <a:buChar char="•"/>
            </a:lvl4pPr>
            <a:lvl5pPr marL="2184400" indent="-355600" algn="l">
              <a:buSzPct val="100000"/>
              <a:buFont typeface="Arial"/>
              <a:buChar char="•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7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e du titre"/>
          <p:cNvSpPr txBox="1"/>
          <p:nvPr>
            <p:ph type="title"/>
          </p:nvPr>
        </p:nvSpPr>
        <p:spPr>
          <a:xfrm>
            <a:off x="2508518" y="274451"/>
            <a:ext cx="9501073" cy="3780212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Texte du titre</a:t>
            </a:r>
          </a:p>
        </p:txBody>
      </p:sp>
      <p:sp>
        <p:nvSpPr>
          <p:cNvPr id="3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 40" descr="Image 40"/>
          <p:cNvPicPr>
            <a:picLocks noChangeAspect="1"/>
          </p:cNvPicPr>
          <p:nvPr/>
        </p:nvPicPr>
        <p:blipFill>
          <a:blip r:embed="rId2">
            <a:alphaModFix amt="5000"/>
            <a:extLst/>
          </a:blip>
          <a:stretch>
            <a:fillRect/>
          </a:stretch>
        </p:blipFill>
        <p:spPr>
          <a:xfrm rot="3045480">
            <a:off x="4885077" y="1414178"/>
            <a:ext cx="7872405" cy="8247285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Texte du titre"/>
          <p:cNvSpPr txBox="1"/>
          <p:nvPr>
            <p:ph type="title"/>
          </p:nvPr>
        </p:nvSpPr>
        <p:spPr>
          <a:xfrm>
            <a:off x="586779" y="365125"/>
            <a:ext cx="11018441" cy="1325563"/>
          </a:xfrm>
          <a:prstGeom prst="rect">
            <a:avLst/>
          </a:prstGeom>
        </p:spPr>
        <p:txBody>
          <a:bodyPr anchor="ctr"/>
          <a:lstStyle>
            <a:lvl1pPr algn="l">
              <a:defRPr sz="4400"/>
            </a:lvl1pPr>
          </a:lstStyle>
          <a:p>
            <a:pPr/>
            <a:r>
              <a:t>Texte du titre</a:t>
            </a:r>
          </a:p>
        </p:txBody>
      </p:sp>
      <p:sp>
        <p:nvSpPr>
          <p:cNvPr id="44" name="Picture Placeholder 2"/>
          <p:cNvSpPr/>
          <p:nvPr>
            <p:ph type="pic" sz="half" idx="21"/>
          </p:nvPr>
        </p:nvSpPr>
        <p:spPr>
          <a:xfrm>
            <a:off x="6004283" y="1599450"/>
            <a:ext cx="5633994" cy="444488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45" name="Texte niveau 1…"/>
          <p:cNvSpPr txBox="1"/>
          <p:nvPr>
            <p:ph type="body" sz="half" idx="1"/>
          </p:nvPr>
        </p:nvSpPr>
        <p:spPr>
          <a:xfrm>
            <a:off x="631121" y="1610779"/>
            <a:ext cx="5094098" cy="4422227"/>
          </a:xfrm>
          <a:prstGeom prst="rect">
            <a:avLst/>
          </a:prstGeom>
        </p:spPr>
        <p:txBody>
          <a:bodyPr/>
          <a:lstStyle>
            <a:lvl1pPr marL="228600" indent="-228600" algn="l">
              <a:buSzPct val="100000"/>
              <a:buFont typeface="Arial"/>
              <a:buChar char="•"/>
            </a:lvl1pPr>
            <a:lvl2pPr marL="723900" indent="-266700" algn="l">
              <a:buSzPct val="100000"/>
              <a:buFont typeface="Arial"/>
              <a:buChar char="•"/>
            </a:lvl2pPr>
            <a:lvl3pPr marL="1234438" indent="-320038" algn="l">
              <a:buSzPct val="100000"/>
              <a:buFont typeface="Arial"/>
              <a:buChar char="•"/>
            </a:lvl3pPr>
            <a:lvl4pPr marL="1727200" indent="-355600" algn="l">
              <a:buSzPct val="100000"/>
              <a:buFont typeface="Arial"/>
              <a:buChar char="•"/>
            </a:lvl4pPr>
            <a:lvl5pPr marL="2184400" indent="-355600" algn="l">
              <a:buSzPct val="100000"/>
              <a:buFont typeface="Arial"/>
              <a:buChar char="•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pic>
        <p:nvPicPr>
          <p:cNvPr id="46" name="Image 39" descr="Image 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82421" y="6358451"/>
            <a:ext cx="291327" cy="305199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ZoneTexte 60"/>
          <p:cNvSpPr txBox="1"/>
          <p:nvPr/>
        </p:nvSpPr>
        <p:spPr>
          <a:xfrm>
            <a:off x="10595818" y="6325630"/>
            <a:ext cx="835274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1800"/>
              </a:spcBef>
              <a:defRPr b="1">
                <a:solidFill>
                  <a:srgbClr val="3A7FDD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Bubul</a:t>
            </a:r>
            <a:r>
              <a:rPr>
                <a:solidFill>
                  <a:srgbClr val="2D2D2D"/>
                </a:solidFill>
              </a:rPr>
              <a:t> </a:t>
            </a:r>
          </a:p>
        </p:txBody>
      </p:sp>
      <p:sp>
        <p:nvSpPr>
          <p:cNvPr id="4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u avec légen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mage 40" descr="Image 40"/>
          <p:cNvPicPr>
            <a:picLocks noChangeAspect="1"/>
          </p:cNvPicPr>
          <p:nvPr/>
        </p:nvPicPr>
        <p:blipFill>
          <a:blip r:embed="rId2">
            <a:alphaModFix amt="5000"/>
            <a:extLst/>
          </a:blip>
          <a:stretch>
            <a:fillRect/>
          </a:stretch>
        </p:blipFill>
        <p:spPr>
          <a:xfrm rot="3045480">
            <a:off x="4885077" y="1414178"/>
            <a:ext cx="7872405" cy="8247285"/>
          </a:xfrm>
          <a:prstGeom prst="rect">
            <a:avLst/>
          </a:prstGeom>
          <a:ln w="12700">
            <a:miter lim="400000"/>
          </a:ln>
        </p:spPr>
      </p:pic>
      <p:sp>
        <p:nvSpPr>
          <p:cNvPr id="56" name="Texte du titre"/>
          <p:cNvSpPr txBox="1"/>
          <p:nvPr>
            <p:ph type="title"/>
          </p:nvPr>
        </p:nvSpPr>
        <p:spPr>
          <a:xfrm>
            <a:off x="586779" y="365125"/>
            <a:ext cx="11018441" cy="1325563"/>
          </a:xfrm>
          <a:prstGeom prst="rect">
            <a:avLst/>
          </a:prstGeom>
        </p:spPr>
        <p:txBody>
          <a:bodyPr anchor="ctr"/>
          <a:lstStyle>
            <a:lvl1pPr algn="l">
              <a:defRPr sz="4400"/>
            </a:lvl1pPr>
          </a:lstStyle>
          <a:p>
            <a:pPr/>
            <a:r>
              <a:t>Texte du titre</a:t>
            </a:r>
          </a:p>
        </p:txBody>
      </p:sp>
      <p:sp>
        <p:nvSpPr>
          <p:cNvPr id="57" name="Picture Placeholder 2"/>
          <p:cNvSpPr/>
          <p:nvPr>
            <p:ph type="pic" sz="half" idx="21"/>
          </p:nvPr>
        </p:nvSpPr>
        <p:spPr>
          <a:xfrm>
            <a:off x="687217" y="1599450"/>
            <a:ext cx="5633993" cy="444488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58" name="Texte niveau 1…"/>
          <p:cNvSpPr txBox="1"/>
          <p:nvPr>
            <p:ph type="body" sz="half" idx="1"/>
          </p:nvPr>
        </p:nvSpPr>
        <p:spPr>
          <a:xfrm>
            <a:off x="6557788" y="1610779"/>
            <a:ext cx="5094097" cy="4422227"/>
          </a:xfrm>
          <a:prstGeom prst="rect">
            <a:avLst/>
          </a:prstGeom>
        </p:spPr>
        <p:txBody>
          <a:bodyPr/>
          <a:lstStyle>
            <a:lvl1pPr marL="228600" indent="-228600" algn="l">
              <a:buSzPct val="100000"/>
              <a:buFont typeface="Arial"/>
              <a:buChar char="•"/>
            </a:lvl1pPr>
            <a:lvl2pPr marL="723900" indent="-266700" algn="l">
              <a:buSzPct val="100000"/>
              <a:buFont typeface="Arial"/>
              <a:buChar char="•"/>
            </a:lvl2pPr>
            <a:lvl3pPr marL="1234438" indent="-320038" algn="l">
              <a:buSzPct val="100000"/>
              <a:buFont typeface="Arial"/>
              <a:buChar char="•"/>
            </a:lvl3pPr>
            <a:lvl4pPr marL="1727200" indent="-355600" algn="l">
              <a:buSzPct val="100000"/>
              <a:buFont typeface="Arial"/>
              <a:buChar char="•"/>
            </a:lvl4pPr>
            <a:lvl5pPr marL="2184400" indent="-355600" algn="l">
              <a:buSzPct val="100000"/>
              <a:buFont typeface="Arial"/>
              <a:buChar char="•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pic>
        <p:nvPicPr>
          <p:cNvPr id="59" name="Image 39" descr="Image 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82421" y="6358451"/>
            <a:ext cx="291327" cy="305199"/>
          </a:xfrm>
          <a:prstGeom prst="rect">
            <a:avLst/>
          </a:prstGeom>
          <a:ln w="12700">
            <a:miter lim="400000"/>
          </a:ln>
        </p:spPr>
      </p:pic>
      <p:sp>
        <p:nvSpPr>
          <p:cNvPr id="60" name="ZoneTexte 60"/>
          <p:cNvSpPr txBox="1"/>
          <p:nvPr/>
        </p:nvSpPr>
        <p:spPr>
          <a:xfrm>
            <a:off x="10595818" y="6325630"/>
            <a:ext cx="835274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1800"/>
              </a:spcBef>
              <a:defRPr b="1">
                <a:solidFill>
                  <a:srgbClr val="3A7FDD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Bubul</a:t>
            </a:r>
            <a:r>
              <a:rPr>
                <a:solidFill>
                  <a:srgbClr val="2D2D2D"/>
                </a:solidFill>
              </a:rPr>
              <a:t> </a:t>
            </a:r>
          </a:p>
        </p:txBody>
      </p:sp>
      <p:sp>
        <p:nvSpPr>
          <p:cNvPr id="6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ux contenus avec deu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 40" descr="Image 40"/>
          <p:cNvPicPr>
            <a:picLocks noChangeAspect="1"/>
          </p:cNvPicPr>
          <p:nvPr/>
        </p:nvPicPr>
        <p:blipFill>
          <a:blip r:embed="rId2">
            <a:alphaModFix amt="5000"/>
            <a:extLst/>
          </a:blip>
          <a:stretch>
            <a:fillRect/>
          </a:stretch>
        </p:blipFill>
        <p:spPr>
          <a:xfrm rot="3045480">
            <a:off x="4885077" y="1414178"/>
            <a:ext cx="7872405" cy="8247285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Texte du titre"/>
          <p:cNvSpPr txBox="1"/>
          <p:nvPr>
            <p:ph type="title"/>
          </p:nvPr>
        </p:nvSpPr>
        <p:spPr>
          <a:xfrm>
            <a:off x="586779" y="365125"/>
            <a:ext cx="11018441" cy="1325563"/>
          </a:xfrm>
          <a:prstGeom prst="rect">
            <a:avLst/>
          </a:prstGeom>
        </p:spPr>
        <p:txBody>
          <a:bodyPr anchor="ctr"/>
          <a:lstStyle>
            <a:lvl1pPr algn="l">
              <a:defRPr sz="4400"/>
            </a:lvl1pPr>
          </a:lstStyle>
          <a:p>
            <a:pPr/>
            <a:r>
              <a:t>Texte du titre</a:t>
            </a:r>
          </a:p>
        </p:txBody>
      </p:sp>
      <p:sp>
        <p:nvSpPr>
          <p:cNvPr id="70" name="Picture Placeholder 2"/>
          <p:cNvSpPr/>
          <p:nvPr>
            <p:ph type="pic" sz="half" idx="21"/>
          </p:nvPr>
        </p:nvSpPr>
        <p:spPr>
          <a:xfrm>
            <a:off x="6342950" y="1582516"/>
            <a:ext cx="5201531" cy="42072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pic>
        <p:nvPicPr>
          <p:cNvPr id="71" name="Image 39" descr="Image 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82421" y="6358451"/>
            <a:ext cx="291327" cy="305199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ZoneTexte 60"/>
          <p:cNvSpPr txBox="1"/>
          <p:nvPr/>
        </p:nvSpPr>
        <p:spPr>
          <a:xfrm>
            <a:off x="10595818" y="6325630"/>
            <a:ext cx="835274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1800"/>
              </a:spcBef>
              <a:defRPr b="1">
                <a:solidFill>
                  <a:srgbClr val="3A7FDD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Bubul</a:t>
            </a:r>
            <a:r>
              <a:rPr>
                <a:solidFill>
                  <a:srgbClr val="2D2D2D"/>
                </a:solidFill>
              </a:rPr>
              <a:t> </a:t>
            </a:r>
          </a:p>
        </p:txBody>
      </p:sp>
      <p:sp>
        <p:nvSpPr>
          <p:cNvPr id="73" name="Picture Placeholder 2"/>
          <p:cNvSpPr/>
          <p:nvPr>
            <p:ph type="pic" sz="half" idx="22"/>
          </p:nvPr>
        </p:nvSpPr>
        <p:spPr>
          <a:xfrm>
            <a:off x="695683" y="1582516"/>
            <a:ext cx="5201531" cy="42072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7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40" descr="Image 40"/>
          <p:cNvPicPr>
            <a:picLocks noChangeAspect="1"/>
          </p:cNvPicPr>
          <p:nvPr/>
        </p:nvPicPr>
        <p:blipFill>
          <a:blip r:embed="rId2">
            <a:alphaModFix amt="5000"/>
            <a:extLst/>
          </a:blip>
          <a:stretch>
            <a:fillRect/>
          </a:stretch>
        </p:blipFill>
        <p:spPr>
          <a:xfrm rot="3045480">
            <a:off x="4885077" y="1414178"/>
            <a:ext cx="7872405" cy="82472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 39" descr="Image 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82421" y="6358451"/>
            <a:ext cx="291327" cy="305199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ZoneTexte 60"/>
          <p:cNvSpPr txBox="1"/>
          <p:nvPr/>
        </p:nvSpPr>
        <p:spPr>
          <a:xfrm>
            <a:off x="10595818" y="6325630"/>
            <a:ext cx="835274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1800"/>
              </a:spcBef>
              <a:defRPr b="1">
                <a:solidFill>
                  <a:srgbClr val="3A7FDD"/>
                </a:solidFill>
                <a:latin typeface="Poppins"/>
                <a:ea typeface="Poppins"/>
                <a:cs typeface="Poppins"/>
                <a:sym typeface="Poppins"/>
              </a:defRPr>
            </a:pPr>
            <a:r>
              <a:t>Bubul</a:t>
            </a:r>
            <a:r>
              <a:rPr>
                <a:solidFill>
                  <a:srgbClr val="2D2D2D"/>
                </a:solidFill>
              </a:rPr>
              <a:t> </a:t>
            </a:r>
          </a:p>
        </p:txBody>
      </p:sp>
      <p:pic>
        <p:nvPicPr>
          <p:cNvPr id="5" name="Image 58" descr="Image 5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8544" y="5653559"/>
            <a:ext cx="1932380" cy="1108276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 67" descr="Image 6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8544" y="-5429202"/>
            <a:ext cx="1932380" cy="11082764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e du titre"/>
          <p:cNvSpPr txBox="1"/>
          <p:nvPr>
            <p:ph type="title"/>
          </p:nvPr>
        </p:nvSpPr>
        <p:spPr>
          <a:xfrm>
            <a:off x="2243782" y="818675"/>
            <a:ext cx="9923089" cy="23876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b">
            <a:normAutofit fontScale="100000" lnSpcReduction="0"/>
          </a:bodyPr>
          <a:lstStyle/>
          <a:p>
            <a:pPr/>
            <a:r>
              <a:t>Texte du titre</a:t>
            </a:r>
          </a:p>
        </p:txBody>
      </p:sp>
      <p:sp>
        <p:nvSpPr>
          <p:cNvPr id="8" name="Texte niveau 1…"/>
          <p:cNvSpPr txBox="1"/>
          <p:nvPr>
            <p:ph type="body" idx="1"/>
          </p:nvPr>
        </p:nvSpPr>
        <p:spPr>
          <a:xfrm>
            <a:off x="2243782" y="3347344"/>
            <a:ext cx="9923089" cy="1655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9" name="Numéro de diapositive"/>
          <p:cNvSpPr txBox="1"/>
          <p:nvPr>
            <p:ph type="sldNum" sz="quarter" idx="2"/>
          </p:nvPr>
        </p:nvSpPr>
        <p:spPr>
          <a:xfrm>
            <a:off x="11080150" y="6404294"/>
            <a:ext cx="273653" cy="2692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757575"/>
                </a:solidFill>
                <a:latin typeface="+mn-lt"/>
                <a:ea typeface="+mn-ea"/>
                <a:cs typeface="+mn-cs"/>
                <a:sym typeface="Apto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solidFill>
            <a:srgbClr val="2851B2"/>
          </a:solidFill>
          <a:uFillTx/>
          <a:latin typeface="Aptos Display"/>
          <a:ea typeface="Aptos Display"/>
          <a:cs typeface="Aptos Display"/>
          <a:sym typeface="Aptos Display"/>
        </a:defRPr>
      </a:lvl9pPr>
    </p:titleStyle>
    <p:bodyStyle>
      <a:lvl1pPr marL="0" marR="0" indent="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1pPr>
      <a:lvl2pPr marL="0" marR="0" indent="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2pPr>
      <a:lvl3pPr marL="0" marR="0" indent="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3pPr>
      <a:lvl4pPr marL="0" marR="0" indent="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4pPr>
      <a:lvl5pPr marL="0" marR="0" indent="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5pPr>
      <a:lvl6pPr marL="2590800" marR="0" indent="-30480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6pPr>
      <a:lvl7pPr marL="3048000" marR="0" indent="-30480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7pPr>
      <a:lvl8pPr marL="3505200" marR="0" indent="-30480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8pPr>
      <a:lvl9pPr marL="3962400" marR="0" indent="-304800" algn="ctr" defTabSz="914400" rtl="0" latinLnBrk="0">
        <a:lnSpc>
          <a:spcPct val="12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400" u="none">
          <a:solidFill>
            <a:srgbClr val="163E64"/>
          </a:solidFill>
          <a:uFillTx/>
          <a:latin typeface="Poppins"/>
          <a:ea typeface="Poppins"/>
          <a:cs typeface="Poppins"/>
          <a:sym typeface="Poppins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6.xml"/>
</Relationships>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</Relationships>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6.xml"/>
</Relationships>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</Relationships>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6.xml"/>
</Relationships>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</Relationships>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6.xml"/>
</Relationships>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</Relationships>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6.xml"/>
</Relationships>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  <Relationship Id="rId2" Type="http://schemas.openxmlformats.org/officeDocument/2006/relationships/image" Target="../media/slide19_img0.png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  <Relationship Id="rId2" Type="http://schemas.openxmlformats.org/officeDocument/2006/relationships/image" Target="../media/slide2_img0.png"/>
</Relationships>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6.xml"/>
</Relationships>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</Relationships>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5.xml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  <Relationship Id="rId2" Type="http://schemas.openxmlformats.org/officeDocument/2006/relationships/image" Target="../media/slide4_img0.png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  <Relationship Id="rId2" Type="http://schemas.openxmlformats.org/officeDocument/2006/relationships/image" Target="../media/slide6_img0.png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6.xml"/>
</Relationships>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</Relationships>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Pourquoi l’IA est centrale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fr-FR" sz="2140" dirty="0"/>
              <a:t>La montée de l’IA depuis 2020 provient de la convergence de trois leviers techniques — données, calcul, algorithmes — qui ont rendu l’IA exploitable hors des laboratoires et l’ont transformée en outil opérationnel modifiant métiers, production de valeur et équilibres économiques mondiaux.</a:t>
            </a:r>
          </a:p>
        </p:txBody>
      </p:sp>
    </p:spTree>
  </p:cSld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Tâches augmentées : rôle</a:t>
            </a:r>
          </a:p>
        </p:txBody>
      </p:sp>
    </p:spTree>
  </p:cSld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Tâches humaines préservées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fr-FR" sz="1440" dirty="0" b="1"/>
              <a:t>Cas complexes :</a:t>
            </a:r>
            <a:r>
              <a:rPr lang="fr-FR" sz="1440" dirty="0"/>
              <a:t> interventions humaines maintenues pour les dossiers qui requièrent jugement ou sensibilité humaine, malgré l'automatisation des premières étapes.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sz="1440" dirty="0" b="1"/>
              <a:t>Escalade :</a:t>
            </a:r>
            <a:r>
              <a:rPr lang="fr-FR" sz="1440" dirty="0"/>
              <a:t> routage automatique vers un expert pour les réclamations et les cas non standards, garantissant supervision humaine.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sz="1440" dirty="0" b="1"/>
              <a:t>Contrôle qualité :</a:t>
            </a:r>
            <a:r>
              <a:rPr lang="fr-FR" sz="1440" dirty="0"/>
              <a:t> révision humaine des réponses générées par chatbot pour garantir précision et conformité.</a:t>
            </a:r>
          </a:p>
        </p:txBody>
      </p:sp>
    </p:spTree>
  </p:cSld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Où l'IA crée de la valeur (1)</a:t>
            </a:r>
          </a:p>
        </p:txBody>
      </p:sp>
    </p:spTree>
  </p:cSld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Où l'IA crée de la valeur (2)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fr-FR" sz="1070" dirty="0" b="1"/>
              <a:t>Opérations client</a:t>
            </a:r>
            <a:r>
              <a:rPr lang="fr-FR" sz="1070" dirty="0"/>
              <a:t> : chatbots et assistants 24/7, réponses plus rapides et personnalisées tout en gardant intervention humaine sur cas complexes.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sz="1070" dirty="0" b="1"/>
              <a:t>Marketing et ventes</a:t>
            </a:r>
            <a:r>
              <a:rPr lang="fr-FR" sz="1070" dirty="0"/>
              <a:t> : génération de contenus, segmentation fine, recommandations personnalisées et tests rapides d'hypothèses.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sz="1070" dirty="0" b="1"/>
              <a:t>Développement logiciel</a:t>
            </a:r>
            <a:r>
              <a:rPr lang="fr-FR" sz="1070" dirty="0"/>
              <a:t> : assistants de codage, génération de tests, détection de bugs et documentation automatique.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sz="1070" dirty="0" b="1"/>
              <a:t>R&amp;D</a:t>
            </a:r>
            <a:r>
              <a:rPr lang="fr-FR" sz="1070" dirty="0"/>
              <a:t> : simulation de molécules et analyse de brevets, accélération des cycles d'innovation (ex. AlphaFold, plateformes de découverte de médicaments).</a:t>
            </a:r>
          </a:p>
        </p:txBody>
      </p:sp>
    </p:spTree>
  </p:cSld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Enjeux : biais et hallucinations</a:t>
            </a:r>
          </a:p>
        </p:txBody>
      </p:sp>
    </p:spTree>
  </p:cSld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Enjeux : dépendance et impact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fr-FR" sz="1030" dirty="0" b="1"/>
              <a:t>Biais et discriminations</a:t>
            </a:r>
            <a:r>
              <a:rPr lang="fr-FR" sz="1030" dirty="0"/>
              <a:t> : modèles entraînés sur données historiques reproduisent des biais (ex. Amazon 2014–2018, outil de tri de CV abandonné).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sz="1030" dirty="0" b="1"/>
              <a:t>Erreurs et hallucinations</a:t>
            </a:r>
            <a:r>
              <a:rPr lang="fr-FR" sz="1030" dirty="0"/>
              <a:t> : productions factices présentées comme vraies; ex. deux avocats sanctionnés en juin 2023 après dossiers contenant jurisprudences inventées.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sz="1030" dirty="0" b="1"/>
              <a:t>Dépendance opérationnelle</a:t>
            </a:r>
            <a:r>
              <a:rPr lang="fr-FR" sz="1030" dirty="0"/>
              <a:t> : hausse des incidents liée à l'IA (Stanford AI Index 2025 signale +56 % d'incidents) — nécessité de plans de continuité.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sz="1030" dirty="0" b="1"/>
              <a:t>Impact environnemental</a:t>
            </a:r>
            <a:r>
              <a:rPr lang="fr-FR" sz="1030" dirty="0"/>
              <a:t> : entraînement GPT-3 ~1 287 MWh, 552 tonnes CO₂, ~700 000 litres d'eau ; requête ChatGPT ≈ 10× consommation d'une recherche Google.</a:t>
            </a:r>
          </a:p>
        </p:txBody>
      </p:sp>
    </p:spTree>
  </p:cSld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Ce qui change : marketing &amp; vente</a:t>
            </a:r>
          </a:p>
        </p:txBody>
      </p:sp>
    </p:spTree>
  </p:cSld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Ce qui change : formation &amp; social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fr-FR" sz="1920" dirty="0" b="1"/>
              <a:t>Formation</a:t>
            </a:r>
            <a:r>
              <a:rPr lang="fr-FR" sz="1920" dirty="0"/>
              <a:t> : parcours adaptatifs, évaluation assistée, tuteurs virtuels et génération de contenus sur mesure (ex. Duolingo et Khan Academy intégrant GPT‑4 et Khanmigo en 2023).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sz="1920" dirty="0" b="1"/>
              <a:t>Travail social</a:t>
            </a:r>
            <a:r>
              <a:rPr lang="fr-FR" sz="1920" dirty="0"/>
              <a:t> : priorisation des dossiers, aide au diagnostic et copilotes pour structurer les plans d'action (ex. CaseAI : mini‑CRM + copilote pour travailleurs sociaux).</a:t>
            </a:r>
          </a:p>
        </p:txBody>
      </p:sp>
    </p:spTree>
  </p:cSld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Exemple marketing : Coca‑Cola</a:t>
            </a:r>
          </a:p>
        </p:txBody>
      </p:sp>
    </p:spTree>
  </p:cSld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Exemple commerce : Amazon/Netflix</a:t>
            </a:r>
          </a:p>
        </p:txBody>
      </p:sp>
      <p:pic>
        <p:nvPicPr>
          <p:cNvPr id="3" name="Image3"/>
          <p:cNvPicPr>
            <a:picLocks noChangeAspect="1"/>
          </p:cNvPicPr>
          <p:nvPr>
            <p:ph type="pic" idx="21"/>
          </p:nvPr>
        </p:nvPicPr>
        <p:blipFill>
          <a:blip r:embed="rId2"/>
          <a:srcRect l="7749" r="7749"/>
          <a:stretch>
            <a:fillRect/>
          </a:stretch>
        </p:blipFill>
        <p:spPr/>
      </p:pic>
      <p:sp>
        <p:nvSpPr>
          <p:cNvPr id="4" name="PH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fr-FR" sz="2220" dirty="0" b="1"/>
              <a:t>Amazon</a:t>
            </a:r>
            <a:r>
              <a:rPr lang="fr-FR" sz="2220" dirty="0"/>
              <a:t> : moteur de recommandation IA analysant comportements en continu — près de </a:t>
            </a:r>
            <a:r>
              <a:rPr lang="fr-FR" sz="2220" dirty="0" b="1"/>
              <a:t>35 %</a:t>
            </a:r>
            <a:r>
              <a:rPr lang="fr-FR" sz="2220" dirty="0"/>
              <a:t> des ventes attribuées au système (McKinsey, données publiques).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sz="2220" dirty="0" b="1"/>
              <a:t>Netflix</a:t>
            </a:r>
            <a:r>
              <a:rPr lang="fr-FR" sz="2220" dirty="0"/>
              <a:t> : algorithmes de recommandation réduisant le churn et économisant ~</a:t>
            </a:r>
            <a:r>
              <a:rPr lang="fr-FR" sz="2220" dirty="0" b="1"/>
              <a:t>1 milliard $/an</a:t>
            </a:r>
            <a:r>
              <a:rPr lang="fr-FR" sz="2220" dirty="0"/>
              <a:t> grâce à la personnalisation.</a:t>
            </a:r>
          </a:p>
        </p:txBody>
      </p:sp>
    </p:spTree>
  </p:cSld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Introduction et enjeux</a:t>
            </a:r>
          </a:p>
        </p:txBody>
      </p:sp>
      <p:pic>
        <p:nvPicPr>
          <p:cNvPr id="3" name="Image3"/>
          <p:cNvPicPr>
            <a:picLocks noChangeAspect="1"/>
          </p:cNvPicPr>
          <p:nvPr>
            <p:ph type="pic" idx="21"/>
          </p:nvPr>
        </p:nvPicPr>
        <p:blipFill>
          <a:blip r:embed="rId2"/>
          <a:stretch>
            <a:fillRect t="7749" b="7749"/>
          </a:stretch>
        </p:blipFill>
        <p:spPr/>
      </p:pic>
      <p:sp>
        <p:nvSpPr>
          <p:cNvPr id="4" name="PH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L’IA s’est imposée parce que trois éléments se sont alignés : volumes massifs de données, disponibilité de puissance de calcul et percées algorithmiques ; ce basculement rend l’IA stratégique pour la performance, mais impose aussi des garde‑fous éthiques et techniques.</a:t>
            </a:r>
          </a:p>
        </p:txBody>
      </p:sp>
    </p:spTree>
  </p:cSld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Exemple formation : Duolingo/Khan</a:t>
            </a:r>
          </a:p>
        </p:txBody>
      </p:sp>
    </p:spTree>
  </p:cSld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Exemple travail social : CaseAI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fr-FR" sz="1200" dirty="0" b="1"/>
              <a:t>Convergence technologique</a:t>
            </a:r>
            <a:r>
              <a:rPr lang="fr-FR" sz="1200" dirty="0"/>
              <a:t> : données, puissance de calcul et percées algorithmiques ont convergé durant la dernière décennie.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sz="1200" dirty="0" b="1"/>
              <a:t>Effet sur les métiers</a:t>
            </a:r>
            <a:r>
              <a:rPr lang="fr-FR" sz="1200" dirty="0"/>
              <a:t> : recomposition tâche par tâche plutôt que remplacement total des professions.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sz="1200" dirty="0" b="1"/>
              <a:t>Concentration de la valeur</a:t>
            </a:r>
            <a:r>
              <a:rPr lang="fr-FR" sz="1200" dirty="0"/>
              <a:t> : le potentiel économique se concentre dans quelques fonctions clés, orientant les priorités d'investissement et d'apprentissage.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sz="1200" dirty="0" b="1"/>
              <a:t>Risques associés</a:t>
            </a:r>
            <a:r>
              <a:rPr lang="fr-FR" sz="1200" dirty="0"/>
              <a:t> : biais, hallucinations, dépendance et impact environnemental exigent encadrement et vigilance.</a:t>
            </a:r>
          </a:p>
        </p:txBody>
      </p:sp>
    </p:spTree>
  </p:cSld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Sources et références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Source : caseAI — conclusion et synthèse des enseignements clés sur l'impact de l'IA en entreprise.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/>
              <a:t>Points retenus : convergence des trois conditions (données, calcul, algorithmes), recomposition tâche par tâche, concentration de la valeur, risques (biais, hallucinations, dépendance, empreinte).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/>
              <a:t>Usage conseillé : cibler investissements et formations sur fonctions clés identifiées.</a:t>
            </a:r>
          </a:p>
        </p:txBody>
      </p:sp>
    </p:spTree>
  </p:cSld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Questions professionnelles à poser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fr-FR" sz="1070" dirty="0"/>
              <a:t>Prenez quelques minutes pour répondre sincèrement :</a:t>
            </a:r>
          </a:p>
          <a:p>
            <a:pPr>
              <a:buNone/>
            </a:pPr>
            <a:endParaRPr lang="fr-FR" dirty="0"/>
          </a:p>
          <a:p>
            <a:pPr marL="342900" indent="-342900">
              <a:buChar char="•"/>
            </a:pPr>
            <a:r>
              <a:rPr lang="fr-FR" sz="1070" dirty="0" b="1"/>
              <a:t>Présence actuelle</a:t>
            </a:r>
            <a:r>
              <a:rPr lang="fr-FR" sz="1070" dirty="0"/>
              <a:t> : où l'IA est-elle déjà utilisée, visible ou non ?</a:t>
            </a:r>
          </a:p>
          <a:p>
            <a:pPr marL="342900" indent="-342900">
              <a:buChar char="•"/>
            </a:pPr>
            <a:r>
              <a:rPr lang="fr-FR" sz="1070" dirty="0" b="1"/>
              <a:t>Tâches futures</a:t>
            </a:r>
            <a:r>
              <a:rPr lang="fr-FR" sz="1070" dirty="0"/>
              <a:t> : quelles tâches seront automatisées, augmentées ou resteront humaines d'ici 3–5 ans ?</a:t>
            </a:r>
          </a:p>
          <a:p>
            <a:pPr marL="342900" indent="-342900">
              <a:buChar char="•"/>
            </a:pPr>
            <a:r>
              <a:rPr lang="fr-FR" sz="1070" dirty="0" b="1"/>
              <a:t>Enjeux sectoriels</a:t>
            </a:r>
            <a:r>
              <a:rPr lang="fr-FR" sz="1070" dirty="0"/>
              <a:t> : biais, hallucinations, dépendance ou empreinte : lequel concerne le plus mon secteur ?</a:t>
            </a:r>
          </a:p>
          <a:p>
            <a:pPr marL="342900" indent="-342900">
              <a:buChar char="•"/>
            </a:pPr>
            <a:r>
              <a:rPr lang="fr-FR" sz="1070" dirty="0" b="1"/>
              <a:t>Projet IA</a:t>
            </a:r>
            <a:r>
              <a:rPr lang="fr-FR" sz="1070" dirty="0"/>
              <a:t> : si l'on me propose de piloter un projet, quelle serait ma première question ?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sz="1070" dirty="0"/>
              <a:t>Adoptez cette posture de questionnement professionnel pour guider votre parcours.</a:t>
            </a:r>
          </a:p>
        </p:txBody>
      </p:sp>
    </p:spTree>
  </p:cSld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3 éléments clés de l’IA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Les trois facteurs qui expliquent la centralité actuelle de l’IA :</a:t>
            </a:r>
          </a:p>
          <a:p>
            <a:pPr>
              <a:buNone/>
            </a:pPr>
            <a:endParaRPr lang="fr-FR" dirty="0"/>
          </a:p>
          <a:p>
            <a:pPr marL="342900" indent="-342900">
              <a:buChar char="•"/>
            </a:pPr>
            <a:r>
              <a:rPr lang="fr-FR" dirty="0" b="1"/>
              <a:t>Données</a:t>
            </a:r>
            <a:r>
              <a:rPr lang="fr-FR" dirty="0"/>
              <a:t> : volumes inédits disponibles pour l’apprentissage.</a:t>
            </a:r>
          </a:p>
          <a:p>
            <a:pPr marL="342900" indent="-342900">
              <a:buChar char="•"/>
            </a:pPr>
            <a:r>
              <a:rPr lang="fr-FR" dirty="0" b="1"/>
              <a:t>Calcul</a:t>
            </a:r>
            <a:r>
              <a:rPr lang="fr-FR" dirty="0"/>
              <a:t> : GPUs/TPUs et cloud rendent la puissance accessible.</a:t>
            </a:r>
          </a:p>
          <a:p>
            <a:pPr marL="342900" indent="-342900">
              <a:buChar char="•"/>
            </a:pPr>
            <a:r>
              <a:rPr lang="fr-FR" dirty="0" b="1"/>
              <a:t>Algorithmes</a:t>
            </a:r>
            <a:r>
              <a:rPr lang="fr-FR" dirty="0"/>
              <a:t> : réseaux profonds et architecture Transformer ont multiplié les capacités.</a:t>
            </a:r>
          </a:p>
        </p:txBody>
      </p:sp>
    </p:spTree>
  </p:cSld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1. Explosion des données</a:t>
            </a:r>
          </a:p>
        </p:txBody>
      </p:sp>
      <p:pic>
        <p:nvPicPr>
          <p:cNvPr id="3" name="Image3"/>
          <p:cNvPicPr>
            <a:picLocks noChangeAspect="1"/>
          </p:cNvPicPr>
          <p:nvPr>
            <p:ph type="pic" idx="21"/>
          </p:nvPr>
        </p:nvPicPr>
        <p:blipFill>
          <a:blip r:embed="rId2"/>
          <a:srcRect l="7749" r="7749"/>
          <a:stretch>
            <a:fillRect/>
          </a:stretch>
        </p:blipFill>
        <p:spPr/>
      </p:pic>
      <p:sp>
        <p:nvSpPr>
          <p:cNvPr id="4" name="PH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Les données sont désormais abondantes : 33 Zettaoctets collectés en 2018 avec une projection à 175 Zettaoctets en 2025, fournissant la matière première pour entraîner des IA à l’échelle mondiale.</a:t>
            </a:r>
          </a:p>
        </p:txBody>
      </p:sp>
    </p:spTree>
  </p:cSld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2. Puissance de calcul</a:t>
            </a:r>
          </a:p>
        </p:txBody>
      </p:sp>
    </p:spTree>
  </p:cSld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3. Percées algorithmiques</a:t>
            </a:r>
          </a:p>
        </p:txBody>
      </p:sp>
      <p:pic>
        <p:nvPicPr>
          <p:cNvPr id="3" name="Image3"/>
          <p:cNvPicPr>
            <a:picLocks noChangeAspect="1"/>
          </p:cNvPicPr>
          <p:nvPr>
            <p:ph type="pic" idx="21"/>
          </p:nvPr>
        </p:nvPicPr>
        <p:blipFill>
          <a:blip r:embed="rId2"/>
          <a:stretch>
            <a:fillRect t="7749" b="7749"/>
          </a:stretch>
        </p:blipFill>
        <p:spPr/>
      </p:pic>
      <p:sp>
        <p:nvSpPr>
          <p:cNvPr id="4" name="PH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Deux ruptures ont changé la donne :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 b="1"/>
              <a:t>AlexNet (2012)</a:t>
            </a:r>
            <a:r>
              <a:rPr lang="fr-FR" dirty="0"/>
              <a:t> : percée en reconnaissance d’images.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 b="1"/>
              <a:t>Transformer (2017)</a:t>
            </a:r>
            <a:r>
              <a:rPr lang="fr-FR" dirty="0"/>
              <a:t> : architecture ouvrant la voie aux modèles génératifs (ex. ChatGPT).</a:t>
            </a:r>
          </a:p>
        </p:txBody>
      </p:sp>
    </p:spTree>
  </p:cSld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Convergence : apports concrets</a:t>
            </a:r>
          </a:p>
        </p:txBody>
      </p:sp>
    </p:spTree>
  </p:cSld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L'IA recompose les métiers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L’IA redistribue les tâches au sein des métiers selon trois mouvements : automatisation des tâches répétitives, augmentation des tâches nécessitant jugement humain, et montée en puissance des tâches purement humaines devenues stratégiques.</a:t>
            </a:r>
          </a:p>
        </p:txBody>
      </p:sp>
    </p:spTree>
  </p:cSld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Tâches automatisées : exemples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Tâches déléguées à l’IA : saisie de données, classement de documents, réponses standardisées, détection de fraudes simples. Exemple chiffré : étude GitHub‑MIT 2023 — assistant IA réduit le temps de dev de 2h41 à 1h11, soit +55,8 % de productivité.</a:t>
            </a:r>
          </a:p>
        </p:txBody>
      </p:sp>
    </p:spTree>
  </p:cSld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Thème Office">
      <a:majorFont>
        <a:latin typeface="Helvetica"/>
        <a:ea typeface="Helvetica"/>
        <a:cs typeface="Helvetica"/>
      </a:majorFont>
      <a:minorFont>
        <a:latin typeface="Aptos"/>
        <a:ea typeface="Aptos"/>
        <a:cs typeface="Aptos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Thème Office">
      <a:majorFont>
        <a:latin typeface="Helvetica"/>
        <a:ea typeface="Helvetica"/>
        <a:cs typeface="Helvetica"/>
      </a:majorFont>
      <a:minorFont>
        <a:latin typeface="Aptos"/>
        <a:ea typeface="Aptos"/>
        <a:cs typeface="Aptos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