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59" r:id="rId4"/>
    <p:sldId id="260" r:id="rId5"/>
  </p:sldIdLst>
  <p:sldSz cx="12192000" cy="6858000"/>
  <p:notesSz cx="6799263" cy="9929813"/>
  <p:embeddedFontLst>
    <p:embeddedFont>
      <p:font typeface="Play" panose="020B0604020202020204" charset="0"/>
      <p:regular r:id="rId7"/>
      <p:bold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1" roundtripDataSignature="AMtx7miuOTtRtz4b6WlMiQqlVzKEuyLC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6" d="100"/>
          <a:sy n="66" d="100"/>
        </p:scale>
        <p:origin x="1224" y="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23" Type="http://schemas.openxmlformats.org/officeDocument/2006/relationships/viewProps" Target="viewProps.xml"/><Relationship Id="rId4" Type="http://schemas.openxmlformats.org/officeDocument/2006/relationships/slide" Target="slides/slide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400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1275" y="0"/>
            <a:ext cx="2946400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1338"/>
            <a:ext cx="2946400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20" name="Google Shape;12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31" name="Google Shape;13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aiegretacfa1166@ac-montpellier.fr" TargetMode="External"/><Relationship Id="rId5" Type="http://schemas.openxmlformats.org/officeDocument/2006/relationships/hyperlink" Target="mailto:rhgretacfa1166.0660682h@ac-montpellier.fr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0" y="6721476"/>
            <a:ext cx="12192000" cy="153142"/>
          </a:xfrm>
          <a:prstGeom prst="rect">
            <a:avLst/>
          </a:prstGeom>
          <a:gradFill>
            <a:gsLst>
              <a:gs pos="0">
                <a:srgbClr val="FFFF00"/>
              </a:gs>
              <a:gs pos="15910">
                <a:srgbClr val="FFAD00"/>
              </a:gs>
              <a:gs pos="74000">
                <a:srgbClr val="FF6600"/>
              </a:gs>
              <a:gs pos="83000">
                <a:srgbClr val="FF0000"/>
              </a:gs>
              <a:gs pos="100000">
                <a:srgbClr val="FF000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</a:pPr>
            <a:fld id="{00000000-1234-1234-1234-123412341234}" type="slidenum">
              <a:rPr lang="fr-FR"/>
              <a:t>1</a:t>
            </a:fld>
            <a:endParaRPr/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441" y="157938"/>
            <a:ext cx="919816" cy="879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 descr="Une image contenant text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50652" y="313700"/>
            <a:ext cx="1611699" cy="567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/>
          <p:nvPr/>
        </p:nvSpPr>
        <p:spPr>
          <a:xfrm>
            <a:off x="0" y="6721476"/>
            <a:ext cx="12192000" cy="153142"/>
          </a:xfrm>
          <a:prstGeom prst="rect">
            <a:avLst/>
          </a:prstGeom>
          <a:gradFill>
            <a:gsLst>
              <a:gs pos="0">
                <a:srgbClr val="FFFF00"/>
              </a:gs>
              <a:gs pos="15910">
                <a:srgbClr val="FFAD00"/>
              </a:gs>
              <a:gs pos="74000">
                <a:srgbClr val="FF6600"/>
              </a:gs>
              <a:gs pos="83000">
                <a:srgbClr val="FF0000"/>
              </a:gs>
              <a:gs pos="100000">
                <a:srgbClr val="FF000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"/>
          <p:cNvSpPr/>
          <p:nvPr/>
        </p:nvSpPr>
        <p:spPr>
          <a:xfrm>
            <a:off x="92279" y="1076706"/>
            <a:ext cx="11934459" cy="15314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</a:pPr>
            <a:fld id="{00000000-1234-1234-1234-123412341234}" type="slidenum">
              <a:rPr lang="fr-FR"/>
              <a:t>2</a:t>
            </a:fld>
            <a:endParaRPr/>
          </a:p>
        </p:txBody>
      </p:sp>
      <p:pic>
        <p:nvPicPr>
          <p:cNvPr id="114" name="Google Shape;11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441" y="157938"/>
            <a:ext cx="919816" cy="879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3" descr="Une image contenant text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50652" y="313700"/>
            <a:ext cx="1611699" cy="56769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3"/>
          <p:cNvSpPr txBox="1"/>
          <p:nvPr/>
        </p:nvSpPr>
        <p:spPr>
          <a:xfrm>
            <a:off x="1524000" y="1345125"/>
            <a:ext cx="9144000" cy="1118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4600"/>
              </a:buClr>
              <a:buSzPts val="4000"/>
              <a:buFont typeface="Arial"/>
              <a:buNone/>
            </a:pPr>
            <a:r>
              <a:rPr lang="fr-FR" sz="4000" b="1" i="0" u="none" strike="noStrike" cap="none">
                <a:solidFill>
                  <a:srgbClr val="E64600"/>
                </a:solidFill>
                <a:latin typeface="Arial"/>
                <a:ea typeface="Arial"/>
                <a:cs typeface="Arial"/>
                <a:sym typeface="Arial"/>
              </a:rPr>
              <a:t>Vos principaux interlocuteurs         </a:t>
            </a:r>
            <a:r>
              <a:rPr lang="fr-FR" sz="2800" b="0" i="0" u="none" strike="noStrike" cap="none">
                <a:solidFill>
                  <a:srgbClr val="E64600"/>
                </a:solidFill>
                <a:latin typeface="Arial"/>
                <a:ea typeface="Arial"/>
                <a:cs typeface="Arial"/>
                <a:sym typeface="Arial"/>
              </a:rPr>
              <a:t>Référents de parcours</a:t>
            </a:r>
            <a:r>
              <a:rPr lang="fr-FR" sz="4000" b="1" i="0" u="none" strike="noStrike" cap="none">
                <a:solidFill>
                  <a:srgbClr val="E646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17" name="Google Shape;117;p3"/>
          <p:cNvSpPr txBox="1"/>
          <p:nvPr/>
        </p:nvSpPr>
        <p:spPr>
          <a:xfrm>
            <a:off x="341441" y="2463260"/>
            <a:ext cx="11685297" cy="4027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FR" sz="20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fr-FR" sz="20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onseiller/ère en </a:t>
            </a:r>
            <a:r>
              <a:rPr lang="fr-FR" sz="20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fr-FR" sz="20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ormation </a:t>
            </a:r>
            <a:r>
              <a:rPr lang="fr-FR" sz="20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fr-FR" sz="20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rofessionnelle </a:t>
            </a:r>
            <a:r>
              <a:rPr lang="fr-F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(référent/e du parcours insertion) :  </a:t>
            </a:r>
            <a:r>
              <a:rPr lang="fr-FR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Prénom NOM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fr-FR" sz="2000" b="0" i="1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Email :                                                    </a:t>
            </a:r>
            <a:r>
              <a:rPr lang="fr-FR" sz="2000" b="0" i="1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tél :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FR" sz="2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Conseille, développe, innove, pilote, anime la formation professionnelle, gère l’aspect financier (commandes…)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FR" sz="20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fr-FR" sz="20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oordonnateur/trice </a:t>
            </a:r>
            <a:r>
              <a:rPr lang="fr-F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(référent/te pédagogique) :  </a:t>
            </a:r>
            <a:r>
              <a:rPr lang="fr-FR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Prénom NOM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fr-FR" sz="2000" b="0" i="1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Email :                                                    </a:t>
            </a:r>
            <a:r>
              <a:rPr lang="fr-FR" sz="2000" b="0" i="1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tél :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FR" sz="2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Pilote l’action de formation, développe les moyens pédagogiques, procède à l’organisation et l’accompagnement personnalisé des apprenants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FR" sz="20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fr-FR" sz="20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ssistant/e de formation </a:t>
            </a:r>
            <a:r>
              <a:rPr lang="fr-F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 </a:t>
            </a:r>
            <a:r>
              <a:rPr lang="fr-FR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Prénom NOM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fr-FR" sz="2000" b="0" i="1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Email :                                                    </a:t>
            </a:r>
            <a:r>
              <a:rPr lang="fr-FR" sz="2000" b="0" i="1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tél :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FR" sz="2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 administrative globale, contrats d’apprentissage ou de formation continue, montage des dossiers de financement, gestion des dossiers administratifs des apprenants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"/>
          <p:cNvSpPr/>
          <p:nvPr/>
        </p:nvSpPr>
        <p:spPr>
          <a:xfrm>
            <a:off x="0" y="6721476"/>
            <a:ext cx="12192000" cy="153142"/>
          </a:xfrm>
          <a:prstGeom prst="rect">
            <a:avLst/>
          </a:prstGeom>
          <a:gradFill>
            <a:gsLst>
              <a:gs pos="0">
                <a:srgbClr val="FFFF00"/>
              </a:gs>
              <a:gs pos="15910">
                <a:srgbClr val="FFAD00"/>
              </a:gs>
              <a:gs pos="74000">
                <a:srgbClr val="FF6600"/>
              </a:gs>
              <a:gs pos="83000">
                <a:srgbClr val="FF0000"/>
              </a:gs>
              <a:gs pos="100000">
                <a:srgbClr val="FF000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4"/>
          <p:cNvSpPr/>
          <p:nvPr/>
        </p:nvSpPr>
        <p:spPr>
          <a:xfrm>
            <a:off x="92279" y="1114571"/>
            <a:ext cx="11934459" cy="15314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</a:pPr>
            <a:fld id="{00000000-1234-1234-1234-123412341234}" type="slidenum">
              <a:rPr lang="fr-FR"/>
              <a:t>3</a:t>
            </a:fld>
            <a:endParaRPr/>
          </a:p>
        </p:txBody>
      </p:sp>
      <p:pic>
        <p:nvPicPr>
          <p:cNvPr id="125" name="Google Shape;12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441" y="157938"/>
            <a:ext cx="919816" cy="879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4" descr="Une image contenant text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50652" y="313700"/>
            <a:ext cx="1611699" cy="56769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4"/>
          <p:cNvSpPr txBox="1"/>
          <p:nvPr/>
        </p:nvSpPr>
        <p:spPr>
          <a:xfrm>
            <a:off x="1524000" y="1345125"/>
            <a:ext cx="9144000" cy="731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4600"/>
              </a:buClr>
              <a:buSzPts val="4000"/>
              <a:buFont typeface="Arial"/>
              <a:buNone/>
            </a:pPr>
            <a:r>
              <a:rPr lang="fr-FR" sz="4000" b="1" i="0" u="none" strike="noStrike" cap="none">
                <a:solidFill>
                  <a:srgbClr val="E64600"/>
                </a:solidFill>
                <a:latin typeface="Arial"/>
                <a:ea typeface="Arial"/>
                <a:cs typeface="Arial"/>
                <a:sym typeface="Arial"/>
              </a:rPr>
              <a:t>Vos principaux interlocuteurs</a:t>
            </a:r>
            <a:endParaRPr sz="4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4"/>
          <p:cNvSpPr txBox="1"/>
          <p:nvPr/>
        </p:nvSpPr>
        <p:spPr>
          <a:xfrm>
            <a:off x="341441" y="2463260"/>
            <a:ext cx="11685297" cy="4027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FR" sz="20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fr-FR" sz="20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essources </a:t>
            </a:r>
            <a:r>
              <a:rPr lang="fr-FR" sz="20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lang="fr-FR" sz="20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umaines</a:t>
            </a:r>
            <a:r>
              <a:rPr lang="fr-F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:  </a:t>
            </a:r>
            <a:r>
              <a:rPr lang="fr-FR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Florence BASSOUA et Tatiana EUGENIO-MARTINS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fr-FR" sz="2000" b="0" i="1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Email :     </a:t>
            </a:r>
            <a:r>
              <a:rPr lang="fr-FR" sz="2000" b="0" i="1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rhgretacfa1166.0660682h@ac-montpellier.fr</a:t>
            </a:r>
            <a:r>
              <a:rPr lang="fr-FR" sz="2000" b="0" i="1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      </a:t>
            </a:r>
            <a:r>
              <a:rPr lang="fr-FR" sz="2000" b="0" i="1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tél : 04 68 50 76 82 – 06 37 92 69 56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FR" sz="2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Élaboration et traitement des dossiers administratifs RH (lettre de vacation, contrats des prestataires sous-traitants, missions, cumul d’activités…)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FR" sz="20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fr-FR" sz="20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aie</a:t>
            </a:r>
            <a:r>
              <a:rPr lang="fr-F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0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fr-FR" sz="2000" b="0" i="1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Email :    </a:t>
            </a:r>
            <a:r>
              <a:rPr lang="fr-FR" sz="2000" b="0" i="1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paiegretacfa1166@ac-montpellier.fr</a:t>
            </a:r>
            <a:r>
              <a:rPr lang="fr-FR" sz="2000" b="0" i="1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      </a:t>
            </a:r>
            <a:r>
              <a:rPr lang="fr-FR" sz="2000" b="0" i="1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tél : 04 68 50 00 64 – 04 68 08 21 17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FR" sz="2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 de la paie et des heures formateurs (bulletin de paie, régularisation, attestation employeur, changement RIB)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"/>
          <p:cNvSpPr/>
          <p:nvPr/>
        </p:nvSpPr>
        <p:spPr>
          <a:xfrm>
            <a:off x="0" y="6721476"/>
            <a:ext cx="12192000" cy="153142"/>
          </a:xfrm>
          <a:prstGeom prst="rect">
            <a:avLst/>
          </a:prstGeom>
          <a:gradFill>
            <a:gsLst>
              <a:gs pos="0">
                <a:srgbClr val="FFFF00"/>
              </a:gs>
              <a:gs pos="15910">
                <a:srgbClr val="FFAD00"/>
              </a:gs>
              <a:gs pos="74000">
                <a:srgbClr val="FF6600"/>
              </a:gs>
              <a:gs pos="83000">
                <a:srgbClr val="FF0000"/>
              </a:gs>
              <a:gs pos="100000">
                <a:srgbClr val="FF000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92279" y="1114571"/>
            <a:ext cx="11934459" cy="15314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</a:pPr>
            <a:fld id="{00000000-1234-1234-1234-123412341234}" type="slidenum">
              <a:rPr lang="fr-FR"/>
              <a:t>4</a:t>
            </a:fld>
            <a:endParaRPr/>
          </a:p>
        </p:txBody>
      </p:sp>
      <p:pic>
        <p:nvPicPr>
          <p:cNvPr id="136" name="Google Shape;13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441" y="157938"/>
            <a:ext cx="919816" cy="879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5" descr="Une image contenant text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50652" y="313700"/>
            <a:ext cx="1611699" cy="56769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5"/>
          <p:cNvSpPr txBox="1"/>
          <p:nvPr/>
        </p:nvSpPr>
        <p:spPr>
          <a:xfrm>
            <a:off x="1524000" y="1345125"/>
            <a:ext cx="9144000" cy="731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4600"/>
              </a:buClr>
              <a:buSzPts val="4000"/>
              <a:buFont typeface="Arial"/>
              <a:buNone/>
            </a:pPr>
            <a:r>
              <a:rPr lang="fr-FR" sz="4000" b="1" i="0" u="none" strike="noStrike" cap="none">
                <a:solidFill>
                  <a:srgbClr val="E64600"/>
                </a:solidFill>
                <a:latin typeface="Arial"/>
                <a:ea typeface="Arial"/>
                <a:cs typeface="Arial"/>
                <a:sym typeface="Arial"/>
              </a:rPr>
              <a:t>Les référents à connaître</a:t>
            </a:r>
            <a:endParaRPr sz="4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" name="Google Shape;139;p5"/>
          <p:cNvPicPr preferRelativeResize="0"/>
          <p:nvPr/>
        </p:nvPicPr>
        <p:blipFill rotWithShape="1">
          <a:blip r:embed="rId5">
            <a:alphaModFix/>
          </a:blip>
          <a:srcRect r="15365"/>
          <a:stretch/>
        </p:blipFill>
        <p:spPr>
          <a:xfrm>
            <a:off x="7294204" y="3148246"/>
            <a:ext cx="4638732" cy="1790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5262" y="1982935"/>
            <a:ext cx="6622317" cy="4306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</Words>
  <Application>Microsoft Office PowerPoint</Application>
  <PresentationFormat>Grand écran</PresentationFormat>
  <Paragraphs>23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Play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veronique briozzo</dc:creator>
  <cp:lastModifiedBy>EAO</cp:lastModifiedBy>
  <cp:revision>1</cp:revision>
  <dcterms:created xsi:type="dcterms:W3CDTF">2024-04-15T14:33:27Z</dcterms:created>
  <dcterms:modified xsi:type="dcterms:W3CDTF">2025-11-20T11:06:09Z</dcterms:modified>
</cp:coreProperties>
</file>