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142532091" r:id="rId3"/>
    <p:sldId id="2142532109" r:id="rId4"/>
    <p:sldId id="2142532102" r:id="rId5"/>
    <p:sldId id="2142532046" r:id="rId6"/>
    <p:sldId id="315" r:id="rId7"/>
    <p:sldId id="316" r:id="rId8"/>
    <p:sldId id="2142532052" r:id="rId9"/>
    <p:sldId id="2142532073" r:id="rId10"/>
    <p:sldId id="2142532053" r:id="rId11"/>
    <p:sldId id="2142532090" r:id="rId12"/>
    <p:sldId id="2142532072" r:id="rId13"/>
    <p:sldId id="2142532074" r:id="rId14"/>
    <p:sldId id="2142532062" r:id="rId15"/>
    <p:sldId id="2142532056" r:id="rId16"/>
    <p:sldId id="2142532088" r:id="rId17"/>
    <p:sldId id="2142532057" r:id="rId18"/>
    <p:sldId id="331" r:id="rId19"/>
    <p:sldId id="332" r:id="rId20"/>
    <p:sldId id="328" r:id="rId21"/>
    <p:sldId id="2142531958" r:id="rId22"/>
    <p:sldId id="2142532076" r:id="rId23"/>
    <p:sldId id="2142532078" r:id="rId24"/>
    <p:sldId id="2142532079" r:id="rId25"/>
    <p:sldId id="2142532080" r:id="rId26"/>
    <p:sldId id="2142532081" r:id="rId27"/>
    <p:sldId id="2142532082" r:id="rId28"/>
    <p:sldId id="2142532084" r:id="rId29"/>
    <p:sldId id="2142532085" r:id="rId30"/>
    <p:sldId id="2142532086" r:id="rId31"/>
    <p:sldId id="2142532087" r:id="rId32"/>
    <p:sldId id="2142532089" r:id="rId33"/>
    <p:sldId id="2142532058" r:id="rId34"/>
    <p:sldId id="2142532099" r:id="rId35"/>
    <p:sldId id="2142532100" r:id="rId36"/>
    <p:sldId id="2142531956" r:id="rId37"/>
    <p:sldId id="2142532028" r:id="rId38"/>
    <p:sldId id="2142532092" r:id="rId39"/>
    <p:sldId id="2142532051" r:id="rId40"/>
    <p:sldId id="2142532105" r:id="rId41"/>
    <p:sldId id="2142532097" r:id="rId42"/>
    <p:sldId id="2142532093" r:id="rId43"/>
    <p:sldId id="2142532094" r:id="rId44"/>
    <p:sldId id="2142532095" r:id="rId45"/>
    <p:sldId id="2142532098" r:id="rId46"/>
    <p:sldId id="2142532103" r:id="rId47"/>
    <p:sldId id="2142532101" r:id="rId48"/>
  </p:sldIdLst>
  <p:sldSz cx="12192000" cy="6858000"/>
  <p:notesSz cx="7315200" cy="9601200"/>
  <p:custDataLst>
    <p:tags r:id="rId5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6914"/>
    <a:srgbClr val="E28700"/>
    <a:srgbClr val="F3A875"/>
    <a:srgbClr val="EE930C"/>
    <a:srgbClr val="FF6600"/>
    <a:srgbClr val="FF9900"/>
    <a:srgbClr val="008080"/>
    <a:srgbClr val="E226B1"/>
    <a:srgbClr val="FFFFCC"/>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143587" y="0"/>
            <a:ext cx="3169920" cy="481728"/>
          </a:xfrm>
          <a:prstGeom prst="rect">
            <a:avLst/>
          </a:prstGeom>
        </p:spPr>
        <p:txBody>
          <a:bodyPr vert="horz" lIns="91440" tIns="45720" rIns="91440" bIns="45720" rtlCol="0"/>
          <a:lstStyle>
            <a:lvl1pPr algn="r">
              <a:defRPr sz="1200"/>
            </a:lvl1pPr>
          </a:lstStyle>
          <a:p>
            <a:fld id="{43927039-70D2-4120-94F3-1ACC15FA633C}" type="datetimeFigureOut">
              <a:rPr lang="fr-FR" smtClean="0"/>
              <a:t>01/07/2026</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31520" y="4620578"/>
            <a:ext cx="5852160" cy="3780473"/>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4"/>
            <a:ext cx="3169920" cy="48172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143587" y="9119474"/>
            <a:ext cx="3169920" cy="481727"/>
          </a:xfrm>
          <a:prstGeom prst="rect">
            <a:avLst/>
          </a:prstGeom>
        </p:spPr>
        <p:txBody>
          <a:bodyPr vert="horz" lIns="91440" tIns="45720" rIns="91440" bIns="45720" rtlCol="0" anchor="b"/>
          <a:lstStyle>
            <a:lvl1pPr algn="r">
              <a:defRPr sz="1200"/>
            </a:lvl1pPr>
          </a:lstStyle>
          <a:p>
            <a:fld id="{B363DF20-7E4D-41EA-A063-532AE5041C9B}" type="slidenum">
              <a:rPr lang="fr-FR" smtClean="0"/>
              <a:t>‹N°›</a:t>
            </a:fld>
            <a:endParaRPr lang="fr-FR"/>
          </a:p>
        </p:txBody>
      </p:sp>
    </p:spTree>
    <p:extLst>
      <p:ext uri="{BB962C8B-B14F-4D97-AF65-F5344CB8AC3E}">
        <p14:creationId xmlns:p14="http://schemas.microsoft.com/office/powerpoint/2010/main" val="3084414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a:t>
            </a:fld>
            <a:endParaRPr lang="fr-FR"/>
          </a:p>
        </p:txBody>
      </p:sp>
    </p:spTree>
    <p:extLst>
      <p:ext uri="{BB962C8B-B14F-4D97-AF65-F5344CB8AC3E}">
        <p14:creationId xmlns:p14="http://schemas.microsoft.com/office/powerpoint/2010/main" val="610523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endParaRPr lang="fr-FR" b="1"/>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10</a:t>
            </a:fld>
            <a:endParaRPr lang="fr-FR"/>
          </a:p>
        </p:txBody>
      </p:sp>
    </p:spTree>
    <p:extLst>
      <p:ext uri="{BB962C8B-B14F-4D97-AF65-F5344CB8AC3E}">
        <p14:creationId xmlns:p14="http://schemas.microsoft.com/office/powerpoint/2010/main" val="1436168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Ça c’est une création, comme j’ai fait la méthode SONCASE par la suite au cas par cas je me suis rendu compte que si on à pas le temps de cerner le client il faut une réponse qui peut convenir à tous les types de profils</a:t>
            </a:r>
            <a:endParaRPr lang="fr-FR" b="1"/>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11</a:t>
            </a:fld>
            <a:endParaRPr lang="fr-FR"/>
          </a:p>
        </p:txBody>
      </p:sp>
    </p:spTree>
    <p:extLst>
      <p:ext uri="{BB962C8B-B14F-4D97-AF65-F5344CB8AC3E}">
        <p14:creationId xmlns:p14="http://schemas.microsoft.com/office/powerpoint/2010/main" val="584148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endParaRPr lang="fr-FR" b="1"/>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12</a:t>
            </a:fld>
            <a:endParaRPr lang="fr-FR"/>
          </a:p>
        </p:txBody>
      </p:sp>
    </p:spTree>
    <p:extLst>
      <p:ext uri="{BB962C8B-B14F-4D97-AF65-F5344CB8AC3E}">
        <p14:creationId xmlns:p14="http://schemas.microsoft.com/office/powerpoint/2010/main" val="65195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13</a:t>
            </a:fld>
            <a:endParaRPr lang="fr-FR"/>
          </a:p>
        </p:txBody>
      </p:sp>
    </p:spTree>
    <p:extLst>
      <p:ext uri="{BB962C8B-B14F-4D97-AF65-F5344CB8AC3E}">
        <p14:creationId xmlns:p14="http://schemas.microsoft.com/office/powerpoint/2010/main" val="3899050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endParaRPr lang="fr-FR" b="1"/>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14</a:t>
            </a:fld>
            <a:endParaRPr lang="fr-FR"/>
          </a:p>
        </p:txBody>
      </p:sp>
    </p:spTree>
    <p:extLst>
      <p:ext uri="{BB962C8B-B14F-4D97-AF65-F5344CB8AC3E}">
        <p14:creationId xmlns:p14="http://schemas.microsoft.com/office/powerpoint/2010/main" val="36827117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15</a:t>
            </a:fld>
            <a:endParaRPr lang="fr-FR"/>
          </a:p>
        </p:txBody>
      </p:sp>
    </p:spTree>
    <p:extLst>
      <p:ext uri="{BB962C8B-B14F-4D97-AF65-F5344CB8AC3E}">
        <p14:creationId xmlns:p14="http://schemas.microsoft.com/office/powerpoint/2010/main" val="3434758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16</a:t>
            </a:fld>
            <a:endParaRPr lang="fr-FR"/>
          </a:p>
        </p:txBody>
      </p:sp>
    </p:spTree>
    <p:extLst>
      <p:ext uri="{BB962C8B-B14F-4D97-AF65-F5344CB8AC3E}">
        <p14:creationId xmlns:p14="http://schemas.microsoft.com/office/powerpoint/2010/main" val="594261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17</a:t>
            </a:fld>
            <a:endParaRPr lang="fr-FR"/>
          </a:p>
        </p:txBody>
      </p:sp>
    </p:spTree>
    <p:extLst>
      <p:ext uri="{BB962C8B-B14F-4D97-AF65-F5344CB8AC3E}">
        <p14:creationId xmlns:p14="http://schemas.microsoft.com/office/powerpoint/2010/main" val="2150111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18</a:t>
            </a:fld>
            <a:endParaRPr lang="fr-FR"/>
          </a:p>
        </p:txBody>
      </p:sp>
    </p:spTree>
    <p:extLst>
      <p:ext uri="{BB962C8B-B14F-4D97-AF65-F5344CB8AC3E}">
        <p14:creationId xmlns:p14="http://schemas.microsoft.com/office/powerpoint/2010/main" val="2729734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19</a:t>
            </a:fld>
            <a:endParaRPr lang="fr-FR"/>
          </a:p>
        </p:txBody>
      </p:sp>
    </p:spTree>
    <p:extLst>
      <p:ext uri="{BB962C8B-B14F-4D97-AF65-F5344CB8AC3E}">
        <p14:creationId xmlns:p14="http://schemas.microsoft.com/office/powerpoint/2010/main" val="2310662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a:t>
            </a:fld>
            <a:endParaRPr lang="fr-FR"/>
          </a:p>
        </p:txBody>
      </p:sp>
    </p:spTree>
    <p:extLst>
      <p:ext uri="{BB962C8B-B14F-4D97-AF65-F5344CB8AC3E}">
        <p14:creationId xmlns:p14="http://schemas.microsoft.com/office/powerpoint/2010/main" val="3647463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 SONCASE est une méthode. </a:t>
            </a:r>
          </a:p>
          <a:p>
            <a:r>
              <a:rPr lang="fr-FR"/>
              <a:t>C’est un acronyme composé de 7 mots représentant les motivations d’achat des clients et sur lesquelles il va falloir s’appuyer pour construire notre argumentation.</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20</a:t>
            </a:fld>
            <a:endParaRPr lang="fr-FR"/>
          </a:p>
        </p:txBody>
      </p:sp>
    </p:spTree>
    <p:extLst>
      <p:ext uri="{BB962C8B-B14F-4D97-AF65-F5344CB8AC3E}">
        <p14:creationId xmlns:p14="http://schemas.microsoft.com/office/powerpoint/2010/main" val="3351183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21</a:t>
            </a:fld>
            <a:endParaRPr lang="fr-FR"/>
          </a:p>
        </p:txBody>
      </p:sp>
    </p:spTree>
    <p:extLst>
      <p:ext uri="{BB962C8B-B14F-4D97-AF65-F5344CB8AC3E}">
        <p14:creationId xmlns:p14="http://schemas.microsoft.com/office/powerpoint/2010/main" val="4187226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22</a:t>
            </a:fld>
            <a:endParaRPr lang="fr-FR"/>
          </a:p>
        </p:txBody>
      </p:sp>
    </p:spTree>
    <p:extLst>
      <p:ext uri="{BB962C8B-B14F-4D97-AF65-F5344CB8AC3E}">
        <p14:creationId xmlns:p14="http://schemas.microsoft.com/office/powerpoint/2010/main" val="640071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23</a:t>
            </a:fld>
            <a:endParaRPr lang="fr-FR"/>
          </a:p>
        </p:txBody>
      </p:sp>
    </p:spTree>
    <p:extLst>
      <p:ext uri="{BB962C8B-B14F-4D97-AF65-F5344CB8AC3E}">
        <p14:creationId xmlns:p14="http://schemas.microsoft.com/office/powerpoint/2010/main" val="216540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24</a:t>
            </a:fld>
            <a:endParaRPr lang="fr-FR"/>
          </a:p>
        </p:txBody>
      </p:sp>
    </p:spTree>
    <p:extLst>
      <p:ext uri="{BB962C8B-B14F-4D97-AF65-F5344CB8AC3E}">
        <p14:creationId xmlns:p14="http://schemas.microsoft.com/office/powerpoint/2010/main" val="3819211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25</a:t>
            </a:fld>
            <a:endParaRPr lang="fr-FR"/>
          </a:p>
        </p:txBody>
      </p:sp>
    </p:spTree>
    <p:extLst>
      <p:ext uri="{BB962C8B-B14F-4D97-AF65-F5344CB8AC3E}">
        <p14:creationId xmlns:p14="http://schemas.microsoft.com/office/powerpoint/2010/main" val="31326098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26</a:t>
            </a:fld>
            <a:endParaRPr lang="fr-FR"/>
          </a:p>
        </p:txBody>
      </p:sp>
    </p:spTree>
    <p:extLst>
      <p:ext uri="{BB962C8B-B14F-4D97-AF65-F5344CB8AC3E}">
        <p14:creationId xmlns:p14="http://schemas.microsoft.com/office/powerpoint/2010/main" val="429582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27</a:t>
            </a:fld>
            <a:endParaRPr lang="fr-FR"/>
          </a:p>
        </p:txBody>
      </p:sp>
    </p:spTree>
    <p:extLst>
      <p:ext uri="{BB962C8B-B14F-4D97-AF65-F5344CB8AC3E}">
        <p14:creationId xmlns:p14="http://schemas.microsoft.com/office/powerpoint/2010/main" val="40187902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28</a:t>
            </a:fld>
            <a:endParaRPr lang="fr-FR"/>
          </a:p>
        </p:txBody>
      </p:sp>
    </p:spTree>
    <p:extLst>
      <p:ext uri="{BB962C8B-B14F-4D97-AF65-F5344CB8AC3E}">
        <p14:creationId xmlns:p14="http://schemas.microsoft.com/office/powerpoint/2010/main" val="2030980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29</a:t>
            </a:fld>
            <a:endParaRPr lang="fr-FR"/>
          </a:p>
        </p:txBody>
      </p:sp>
    </p:spTree>
    <p:extLst>
      <p:ext uri="{BB962C8B-B14F-4D97-AF65-F5344CB8AC3E}">
        <p14:creationId xmlns:p14="http://schemas.microsoft.com/office/powerpoint/2010/main" val="1506161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a:t>
            </a:fld>
            <a:endParaRPr lang="fr-FR"/>
          </a:p>
        </p:txBody>
      </p:sp>
    </p:spTree>
    <p:extLst>
      <p:ext uri="{BB962C8B-B14F-4D97-AF65-F5344CB8AC3E}">
        <p14:creationId xmlns:p14="http://schemas.microsoft.com/office/powerpoint/2010/main" val="1778053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30</a:t>
            </a:fld>
            <a:endParaRPr lang="fr-FR"/>
          </a:p>
        </p:txBody>
      </p:sp>
    </p:spTree>
    <p:extLst>
      <p:ext uri="{BB962C8B-B14F-4D97-AF65-F5344CB8AC3E}">
        <p14:creationId xmlns:p14="http://schemas.microsoft.com/office/powerpoint/2010/main" val="322100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31</a:t>
            </a:fld>
            <a:endParaRPr lang="fr-FR"/>
          </a:p>
        </p:txBody>
      </p:sp>
    </p:spTree>
    <p:extLst>
      <p:ext uri="{BB962C8B-B14F-4D97-AF65-F5344CB8AC3E}">
        <p14:creationId xmlns:p14="http://schemas.microsoft.com/office/powerpoint/2010/main" val="2144056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32</a:t>
            </a:fld>
            <a:endParaRPr lang="fr-FR"/>
          </a:p>
        </p:txBody>
      </p:sp>
    </p:spTree>
    <p:extLst>
      <p:ext uri="{BB962C8B-B14F-4D97-AF65-F5344CB8AC3E}">
        <p14:creationId xmlns:p14="http://schemas.microsoft.com/office/powerpoint/2010/main" val="3350898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33</a:t>
            </a:fld>
            <a:endParaRPr lang="fr-FR"/>
          </a:p>
        </p:txBody>
      </p:sp>
    </p:spTree>
    <p:extLst>
      <p:ext uri="{BB962C8B-B14F-4D97-AF65-F5344CB8AC3E}">
        <p14:creationId xmlns:p14="http://schemas.microsoft.com/office/powerpoint/2010/main" val="25115099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34</a:t>
            </a:fld>
            <a:endParaRPr lang="fr-FR"/>
          </a:p>
        </p:txBody>
      </p:sp>
    </p:spTree>
    <p:extLst>
      <p:ext uri="{BB962C8B-B14F-4D97-AF65-F5344CB8AC3E}">
        <p14:creationId xmlns:p14="http://schemas.microsoft.com/office/powerpoint/2010/main" val="21612941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35</a:t>
            </a:fld>
            <a:endParaRPr lang="fr-FR"/>
          </a:p>
        </p:txBody>
      </p:sp>
    </p:spTree>
    <p:extLst>
      <p:ext uri="{BB962C8B-B14F-4D97-AF65-F5344CB8AC3E}">
        <p14:creationId xmlns:p14="http://schemas.microsoft.com/office/powerpoint/2010/main" val="2699627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ok</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36</a:t>
            </a:fld>
            <a:endParaRPr lang="fr-FR"/>
          </a:p>
        </p:txBody>
      </p:sp>
    </p:spTree>
    <p:extLst>
      <p:ext uri="{BB962C8B-B14F-4D97-AF65-F5344CB8AC3E}">
        <p14:creationId xmlns:p14="http://schemas.microsoft.com/office/powerpoint/2010/main" val="1272198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37</a:t>
            </a:fld>
            <a:endParaRPr lang="fr-FR"/>
          </a:p>
        </p:txBody>
      </p:sp>
    </p:spTree>
    <p:extLst>
      <p:ext uri="{BB962C8B-B14F-4D97-AF65-F5344CB8AC3E}">
        <p14:creationId xmlns:p14="http://schemas.microsoft.com/office/powerpoint/2010/main" val="1836467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38</a:t>
            </a:fld>
            <a:endParaRPr lang="fr-FR"/>
          </a:p>
        </p:txBody>
      </p:sp>
    </p:spTree>
    <p:extLst>
      <p:ext uri="{BB962C8B-B14F-4D97-AF65-F5344CB8AC3E}">
        <p14:creationId xmlns:p14="http://schemas.microsoft.com/office/powerpoint/2010/main" val="695117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39</a:t>
            </a:fld>
            <a:endParaRPr lang="fr-FR"/>
          </a:p>
        </p:txBody>
      </p:sp>
    </p:spTree>
    <p:extLst>
      <p:ext uri="{BB962C8B-B14F-4D97-AF65-F5344CB8AC3E}">
        <p14:creationId xmlns:p14="http://schemas.microsoft.com/office/powerpoint/2010/main" val="193896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a:t>
            </a:fld>
            <a:endParaRPr lang="fr-FR"/>
          </a:p>
        </p:txBody>
      </p:sp>
    </p:spTree>
    <p:extLst>
      <p:ext uri="{BB962C8B-B14F-4D97-AF65-F5344CB8AC3E}">
        <p14:creationId xmlns:p14="http://schemas.microsoft.com/office/powerpoint/2010/main" val="1450711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40</a:t>
            </a:fld>
            <a:endParaRPr lang="fr-FR"/>
          </a:p>
        </p:txBody>
      </p:sp>
    </p:spTree>
    <p:extLst>
      <p:ext uri="{BB962C8B-B14F-4D97-AF65-F5344CB8AC3E}">
        <p14:creationId xmlns:p14="http://schemas.microsoft.com/office/powerpoint/2010/main" val="18301739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41</a:t>
            </a:fld>
            <a:endParaRPr lang="fr-FR"/>
          </a:p>
        </p:txBody>
      </p:sp>
    </p:spTree>
    <p:extLst>
      <p:ext uri="{BB962C8B-B14F-4D97-AF65-F5344CB8AC3E}">
        <p14:creationId xmlns:p14="http://schemas.microsoft.com/office/powerpoint/2010/main" val="2293273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42</a:t>
            </a:fld>
            <a:endParaRPr lang="fr-FR"/>
          </a:p>
        </p:txBody>
      </p:sp>
    </p:spTree>
    <p:extLst>
      <p:ext uri="{BB962C8B-B14F-4D97-AF65-F5344CB8AC3E}">
        <p14:creationId xmlns:p14="http://schemas.microsoft.com/office/powerpoint/2010/main" val="18862619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43</a:t>
            </a:fld>
            <a:endParaRPr lang="fr-FR"/>
          </a:p>
        </p:txBody>
      </p:sp>
    </p:spTree>
    <p:extLst>
      <p:ext uri="{BB962C8B-B14F-4D97-AF65-F5344CB8AC3E}">
        <p14:creationId xmlns:p14="http://schemas.microsoft.com/office/powerpoint/2010/main" val="31830687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44</a:t>
            </a:fld>
            <a:endParaRPr lang="fr-FR"/>
          </a:p>
        </p:txBody>
      </p:sp>
    </p:spTree>
    <p:extLst>
      <p:ext uri="{BB962C8B-B14F-4D97-AF65-F5344CB8AC3E}">
        <p14:creationId xmlns:p14="http://schemas.microsoft.com/office/powerpoint/2010/main" val="25684053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45</a:t>
            </a:fld>
            <a:endParaRPr lang="fr-FR"/>
          </a:p>
        </p:txBody>
      </p:sp>
    </p:spTree>
    <p:extLst>
      <p:ext uri="{BB962C8B-B14F-4D97-AF65-F5344CB8AC3E}">
        <p14:creationId xmlns:p14="http://schemas.microsoft.com/office/powerpoint/2010/main" val="5408012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46</a:t>
            </a:fld>
            <a:endParaRPr lang="fr-FR"/>
          </a:p>
        </p:txBody>
      </p:sp>
    </p:spTree>
    <p:extLst>
      <p:ext uri="{BB962C8B-B14F-4D97-AF65-F5344CB8AC3E}">
        <p14:creationId xmlns:p14="http://schemas.microsoft.com/office/powerpoint/2010/main" val="35566541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a:t>Posez la question au groupe, attendre les réponses.</a:t>
            </a:r>
          </a:p>
          <a:p>
            <a:r>
              <a:rPr lang="fr-FR" b="1"/>
              <a:t>Réponse Attendue : La préparation de visite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47</a:t>
            </a:fld>
            <a:endParaRPr lang="fr-FR"/>
          </a:p>
        </p:txBody>
      </p:sp>
    </p:spTree>
    <p:extLst>
      <p:ext uri="{BB962C8B-B14F-4D97-AF65-F5344CB8AC3E}">
        <p14:creationId xmlns:p14="http://schemas.microsoft.com/office/powerpoint/2010/main" val="57416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L’entrée en porte de Hugo, je sais que ce n’est pas la tienne mais je trouve que ça évite de tomber directe sur une confrontation avec le client si il est opposé à la fibre</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5</a:t>
            </a:fld>
            <a:endParaRPr lang="fr-FR"/>
          </a:p>
        </p:txBody>
      </p:sp>
    </p:spTree>
    <p:extLst>
      <p:ext uri="{BB962C8B-B14F-4D97-AF65-F5344CB8AC3E}">
        <p14:creationId xmlns:p14="http://schemas.microsoft.com/office/powerpoint/2010/main" val="287065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06413" y="195263"/>
            <a:ext cx="6261100" cy="3521075"/>
          </a:xfrm>
        </p:spPr>
      </p:sp>
      <p:sp>
        <p:nvSpPr>
          <p:cNvPr id="3" name="Espace réservé des notes 2"/>
          <p:cNvSpPr>
            <a:spLocks noGrp="1"/>
          </p:cNvSpPr>
          <p:nvPr>
            <p:ph type="body" idx="1"/>
          </p:nvPr>
        </p:nvSpPr>
        <p:spPr>
          <a:xfrm>
            <a:off x="179620" y="3924168"/>
            <a:ext cx="6933284" cy="4106014"/>
          </a:xfrm>
        </p:spPr>
        <p:txBody>
          <a:bodyPr/>
          <a:lstStyle/>
          <a:p>
            <a:pPr marL="0" indent="0">
              <a:buFontTx/>
              <a:buNone/>
            </a:pPr>
            <a:r>
              <a:rPr lang="fr-FR"/>
              <a:t>Toujours la technique de Hugo</a:t>
            </a:r>
          </a:p>
          <a:p>
            <a:pPr marL="0" indent="0">
              <a:buFontTx/>
              <a:buNone/>
            </a:pPr>
            <a:endParaRPr lang="fr-FR"/>
          </a:p>
        </p:txBody>
      </p:sp>
      <p:sp>
        <p:nvSpPr>
          <p:cNvPr id="4" name="Espace réservé du numéro de diapositive 3"/>
          <p:cNvSpPr>
            <a:spLocks noGrp="1"/>
          </p:cNvSpPr>
          <p:nvPr>
            <p:ph type="sldNum" sz="quarter" idx="5"/>
          </p:nvPr>
        </p:nvSpPr>
        <p:spPr/>
        <p:txBody>
          <a:bodyPr/>
          <a:lstStyle/>
          <a:p>
            <a:fld id="{F5059351-90D9-4C78-A6DF-3B33A32035AD}" type="slidenum">
              <a:rPr lang="fr-FR" smtClean="0"/>
              <a:t>6</a:t>
            </a:fld>
            <a:endParaRPr lang="fr-FR"/>
          </a:p>
        </p:txBody>
      </p:sp>
    </p:spTree>
    <p:extLst>
      <p:ext uri="{BB962C8B-B14F-4D97-AF65-F5344CB8AC3E}">
        <p14:creationId xmlns:p14="http://schemas.microsoft.com/office/powerpoint/2010/main" val="2005509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r>
              <a:rPr lang="fr-FR" b="0"/>
              <a:t>Je sais que tu n’es pas trop pour poser des questions à l’entrée en porte mais pour un débutant, ça facilite les choses pour cerner le client</a:t>
            </a: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7</a:t>
            </a:fld>
            <a:endParaRPr lang="fr-FR"/>
          </a:p>
        </p:txBody>
      </p:sp>
    </p:spTree>
    <p:extLst>
      <p:ext uri="{BB962C8B-B14F-4D97-AF65-F5344CB8AC3E}">
        <p14:creationId xmlns:p14="http://schemas.microsoft.com/office/powerpoint/2010/main" val="1355961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76288" y="239713"/>
            <a:ext cx="5762625" cy="3241675"/>
          </a:xfrm>
        </p:spPr>
      </p:sp>
      <p:sp>
        <p:nvSpPr>
          <p:cNvPr id="3" name="Espace réservé des notes 2"/>
          <p:cNvSpPr>
            <a:spLocks noGrp="1"/>
          </p:cNvSpPr>
          <p:nvPr>
            <p:ph type="body" idx="1"/>
          </p:nvPr>
        </p:nvSpPr>
        <p:spPr>
          <a:xfrm>
            <a:off x="731520" y="3719724"/>
            <a:ext cx="5852160" cy="3780473"/>
          </a:xfrm>
        </p:spPr>
        <p:txBody>
          <a:bodyPr/>
          <a:lstStyle/>
          <a:p>
            <a:endParaRPr lang="fr-FR" b="1"/>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8</a:t>
            </a:fld>
            <a:endParaRPr lang="fr-FR"/>
          </a:p>
        </p:txBody>
      </p:sp>
    </p:spTree>
    <p:extLst>
      <p:ext uri="{BB962C8B-B14F-4D97-AF65-F5344CB8AC3E}">
        <p14:creationId xmlns:p14="http://schemas.microsoft.com/office/powerpoint/2010/main" val="4221414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363DF20-7E4D-41EA-A063-532AE5041C9B}" type="slidenum">
              <a:rPr lang="fr-FR" smtClean="0"/>
              <a:t>9</a:t>
            </a:fld>
            <a:endParaRPr lang="fr-FR"/>
          </a:p>
        </p:txBody>
      </p:sp>
    </p:spTree>
    <p:extLst>
      <p:ext uri="{BB962C8B-B14F-4D97-AF65-F5344CB8AC3E}">
        <p14:creationId xmlns:p14="http://schemas.microsoft.com/office/powerpoint/2010/main" val="197664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A39D55-E5D1-44C9-A2C3-4C584F6F48D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CF1D445-5F32-4744-B122-0D3C7F25C7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F3C72A4-1C89-46B4-80FD-078B12AE555E}"/>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59377875-FC7C-41A1-99B8-D41FF50CD0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BF9E572-5D41-4982-BE99-2FF36E4A81DA}"/>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116383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C904F9-5B25-4AD1-AB01-FFC63AB99D3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80E2C18-2C86-4CDA-8C53-12DBFA6F159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04A322-C4CD-4C2C-8698-986B53C2EFE4}"/>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32CEA474-9E90-443D-BFB0-90917B316C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3CFDFB-5C4F-46BC-A740-F4C106534B5D}"/>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20387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374056F-1BD8-4C03-B782-E31761830BD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E72996A-7BA7-417B-937D-468B55899A1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1FB9E60-E488-48A1-B62D-1032A1500FFC}"/>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C1FAF4EA-329A-4575-AC53-A2CA391104A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B557E5-266F-4C18-A1E7-E1A7A8EFD513}"/>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143375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B17998-040E-4235-BDEB-102E6E9444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2E86DDE-2164-47F4-A56C-57271BA88E1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FEF3DE6-B7FD-455C-ACE3-63E7625F46DA}"/>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7251D9EB-05D3-4A98-BADD-2117D39EB2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A5E384F-171A-4AD7-A7C3-34B961EFF597}"/>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265351592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71A60C-807A-456E-B414-6874A592965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4258852-6E5B-4B02-A22E-6FA17504B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759903E-7FED-410F-A0B1-CA5DE8E88F38}"/>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53AB3E0A-8B88-40CD-9BCA-AE350047B04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C5DE91-6E87-426E-AEC1-C0493D1C8583}"/>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118175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A5D2D-EC50-4600-9761-D0553978D7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43FBADB-8B9E-4D51-9656-9A020AD84B6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D70A322-A0EA-406E-8FB6-9D938348B62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D573B39-6C98-4CB9-BA24-D54B12C8591D}"/>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2C4B18E8-770A-4463-9F7C-E67C54098C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145D483-0A3E-46DF-AFEA-1F775D5B6E05}"/>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4173954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D89BE-CF3E-4BBE-B9E1-6E4E3DA3624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A349D84-E841-4D41-811B-C9A75CD69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38F83FE-B0B2-482D-A9E4-1394299C293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0036E01-8536-43D5-94D7-B14923DDC8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CC7EE59-6B7B-43C4-84BD-835AD969FBF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F140BB9-58A1-4650-BEBD-F9CD0A01902D}"/>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8" name="Espace réservé du pied de page 7">
            <a:extLst>
              <a:ext uri="{FF2B5EF4-FFF2-40B4-BE49-F238E27FC236}">
                <a16:creationId xmlns:a16="http://schemas.microsoft.com/office/drawing/2014/main" id="{D9FA8353-BEB6-4AA3-8AAA-04BB4DC5685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0DE480-2D82-4727-B1B1-7979BA9E3342}"/>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368504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D0CCFF-C78F-448A-9875-14EBC036C5E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49F0452-EBBF-4610-845B-2ACDFBA882B2}"/>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B4F4DB12-9089-467E-92C8-FD925D62AE5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16D1381-EE50-45CE-B79E-C2DF01A8B5E2}"/>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76694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E6F3918-AB8B-4772-9334-2DDF9DA97AC9}"/>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3" name="Espace réservé du pied de page 2">
            <a:extLst>
              <a:ext uri="{FF2B5EF4-FFF2-40B4-BE49-F238E27FC236}">
                <a16:creationId xmlns:a16="http://schemas.microsoft.com/office/drawing/2014/main" id="{9CF5BD9B-D0EE-4FAB-9AA3-77C723FAEE4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9EB1BCE-9446-4099-AFA4-A585A687F8B1}"/>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1374853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1C6A2E-91A3-4BA7-8500-29C922D374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E1E750B-2569-4C72-9F29-2FACB2787E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A627BCF-48D3-47FF-9E6A-9C7781D2B9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2821520-3A26-45FC-AA3B-957BB4C5192A}"/>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E4A2B77A-63EA-4788-8E05-8B87CE6C90F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EDFD7B8-D749-418D-AE12-094B24313BE5}"/>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3552921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264C6-5850-43EE-83F2-CB39DED057E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65389EC-F85C-4ACF-9EFE-489873A7EC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3DB7A20-84DA-42E3-9B95-6DEB87060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4F6D24-365E-450B-A8AA-D4705C213C78}"/>
              </a:ext>
            </a:extLst>
          </p:cNvPr>
          <p:cNvSpPr>
            <a:spLocks noGrp="1"/>
          </p:cNvSpPr>
          <p:nvPr>
            <p:ph type="dt" sz="half" idx="10"/>
          </p:nvPr>
        </p:nvSpPr>
        <p:spPr/>
        <p:txBody>
          <a:bodyPr/>
          <a:lstStyle/>
          <a:p>
            <a:fld id="{C7D7AA47-5F3A-4715-BAC3-0B9D2C5FBD23}" type="datetimeFigureOut">
              <a:rPr lang="fr-FR" smtClean="0"/>
              <a:t>01/07/2026</a:t>
            </a:fld>
            <a:endParaRPr lang="fr-FR"/>
          </a:p>
        </p:txBody>
      </p:sp>
      <p:sp>
        <p:nvSpPr>
          <p:cNvPr id="6" name="Espace réservé du pied de page 5">
            <a:extLst>
              <a:ext uri="{FF2B5EF4-FFF2-40B4-BE49-F238E27FC236}">
                <a16:creationId xmlns:a16="http://schemas.microsoft.com/office/drawing/2014/main" id="{FCE79772-14BC-4BA9-95B4-1C094F9011E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9E60193-67FC-42B2-8344-AAE635569DC9}"/>
              </a:ext>
            </a:extLst>
          </p:cNvPr>
          <p:cNvSpPr>
            <a:spLocks noGrp="1"/>
          </p:cNvSpPr>
          <p:nvPr>
            <p:ph type="sldNum" sz="quarter" idx="12"/>
          </p:nvPr>
        </p:nvSpPr>
        <p:spPr/>
        <p:txBody>
          <a:bodyPr/>
          <a:lstStyle/>
          <a:p>
            <a:fld id="{0B362134-833D-4FE5-923E-EB490EB45D4B}" type="slidenum">
              <a:rPr lang="fr-FR" smtClean="0"/>
              <a:t>‹N°›</a:t>
            </a:fld>
            <a:endParaRPr lang="fr-FR"/>
          </a:p>
        </p:txBody>
      </p:sp>
    </p:spTree>
    <p:extLst>
      <p:ext uri="{BB962C8B-B14F-4D97-AF65-F5344CB8AC3E}">
        <p14:creationId xmlns:p14="http://schemas.microsoft.com/office/powerpoint/2010/main" val="195669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B2D9756-8011-4983-992E-6102B87772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A69AD2A-DC69-4D8B-8626-8EFEF403FE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96A02E5-21F9-41E2-A1AC-644E5F0483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7AA47-5F3A-4715-BAC3-0B9D2C5FBD23}" type="datetimeFigureOut">
              <a:rPr lang="fr-FR" smtClean="0"/>
              <a:t>01/07/2026</a:t>
            </a:fld>
            <a:endParaRPr lang="fr-FR"/>
          </a:p>
        </p:txBody>
      </p:sp>
      <p:sp>
        <p:nvSpPr>
          <p:cNvPr id="5" name="Espace réservé du pied de page 4">
            <a:extLst>
              <a:ext uri="{FF2B5EF4-FFF2-40B4-BE49-F238E27FC236}">
                <a16:creationId xmlns:a16="http://schemas.microsoft.com/office/drawing/2014/main" id="{1531B83E-5059-4499-B641-6375650BA1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3FC3027-C726-4F88-AB4C-40B4EFCD7A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362134-833D-4FE5-923E-EB490EB45D4B}" type="slidenum">
              <a:rPr lang="fr-FR" smtClean="0"/>
              <a:t>‹N°›</a:t>
            </a:fld>
            <a:endParaRPr lang="fr-FR"/>
          </a:p>
        </p:txBody>
      </p:sp>
    </p:spTree>
    <p:extLst>
      <p:ext uri="{BB962C8B-B14F-4D97-AF65-F5344CB8AC3E}">
        <p14:creationId xmlns:p14="http://schemas.microsoft.com/office/powerpoint/2010/main" val="2258988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9.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microsoft.com/office/2007/relationships/hdphoto" Target="../media/hdphoto1.wdp"/><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3.sv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4.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15.sv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17.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18.sv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9.sv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20.sv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1.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22.sv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6096000" y="2235782"/>
            <a:ext cx="5608315" cy="1446550"/>
          </a:xfrm>
          <a:prstGeom prst="rect">
            <a:avLst/>
          </a:prstGeom>
          <a:noFill/>
        </p:spPr>
        <p:txBody>
          <a:bodyPr wrap="square" rtlCol="0">
            <a:spAutoFit/>
          </a:bodyPr>
          <a:lstStyle/>
          <a:p>
            <a:r>
              <a:rPr lang="fr-FR" sz="4400" b="1">
                <a:solidFill>
                  <a:schemeClr val="bg1"/>
                </a:solidFill>
              </a:rPr>
              <a:t>Discours </a:t>
            </a:r>
          </a:p>
          <a:p>
            <a:r>
              <a:rPr lang="fr-FR" sz="4400" b="1">
                <a:solidFill>
                  <a:schemeClr val="bg1"/>
                </a:solidFill>
              </a:rPr>
              <a:t>Vendeurs Porte à Porte</a:t>
            </a:r>
          </a:p>
        </p:txBody>
      </p:sp>
    </p:spTree>
    <p:custDataLst>
      <p:tags r:id="rId1"/>
    </p:custDataLst>
    <p:extLst>
      <p:ext uri="{BB962C8B-B14F-4D97-AF65-F5344CB8AC3E}">
        <p14:creationId xmlns:p14="http://schemas.microsoft.com/office/powerpoint/2010/main" val="384507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2" name="ZoneTexte 1">
            <a:extLst>
              <a:ext uri="{FF2B5EF4-FFF2-40B4-BE49-F238E27FC236}">
                <a16:creationId xmlns:a16="http://schemas.microsoft.com/office/drawing/2014/main" id="{319F9BE6-07F8-87D3-880B-84531F7CAF6A}"/>
              </a:ext>
            </a:extLst>
          </p:cNvPr>
          <p:cNvSpPr txBox="1"/>
          <p:nvPr/>
        </p:nvSpPr>
        <p:spPr>
          <a:xfrm>
            <a:off x="622215" y="2295637"/>
            <a:ext cx="11131636" cy="3970318"/>
          </a:xfrm>
          <a:prstGeom prst="rect">
            <a:avLst/>
          </a:prstGeom>
          <a:noFill/>
        </p:spPr>
        <p:txBody>
          <a:bodyPr wrap="square" rtlCol="0">
            <a:spAutoFit/>
          </a:bodyPr>
          <a:lstStyle/>
          <a:p>
            <a:pPr marL="457200" indent="-457200">
              <a:buFont typeface="Arial" panose="020B0604020202020204" pitchFamily="34" charset="0"/>
              <a:buChar char="•"/>
            </a:pPr>
            <a:r>
              <a:rPr lang="fr-FR" sz="2800"/>
              <a:t>Si les clients émettent de l’opposition dès l’entrée en porte, demandez leurs « pourquoi ? »</a:t>
            </a:r>
            <a:br>
              <a:rPr lang="fr-FR" sz="2800"/>
            </a:br>
            <a:endParaRPr lang="fr-FR" sz="2800"/>
          </a:p>
          <a:p>
            <a:pPr marL="457200" indent="-457200">
              <a:buFont typeface="Arial" panose="020B0604020202020204" pitchFamily="34" charset="0"/>
              <a:buChar char="•"/>
            </a:pPr>
            <a:r>
              <a:rPr lang="fr-FR" sz="2800"/>
              <a:t>Il faut leur montrer qu’on les écoute et que l’on comprend leur situation</a:t>
            </a:r>
          </a:p>
          <a:p>
            <a:pPr marL="171450" indent="-171450">
              <a:buFont typeface="Arial" panose="020B0604020202020204" pitchFamily="34" charset="0"/>
              <a:buChar char="•"/>
            </a:pPr>
            <a:endParaRPr lang="fr-FR" sz="2800"/>
          </a:p>
          <a:p>
            <a:pPr marL="457200" indent="-457200">
              <a:buFont typeface="Arial" panose="020B0604020202020204" pitchFamily="34" charset="0"/>
              <a:buChar char="•"/>
            </a:pPr>
            <a:r>
              <a:rPr lang="fr-FR" sz="2800"/>
              <a:t>N’utilisez pas de phrases négatives, ne les contredisez pas sur le moment et récapitulez avec eux leurs oppositions</a:t>
            </a:r>
          </a:p>
          <a:p>
            <a:pPr marL="171450" indent="-171450">
              <a:buFont typeface="Arial" panose="020B0604020202020204" pitchFamily="34" charset="0"/>
              <a:buChar char="•"/>
            </a:pPr>
            <a:endParaRPr lang="fr-FR" sz="2800"/>
          </a:p>
          <a:p>
            <a:pPr marL="457200" indent="-457200">
              <a:buFont typeface="Arial" panose="020B0604020202020204" pitchFamily="34" charset="0"/>
              <a:buChar char="•"/>
            </a:pPr>
            <a:r>
              <a:rPr lang="fr-FR" sz="2800"/>
              <a:t>Terminez par la phrase de conclusion pour l’entré en porte</a:t>
            </a:r>
          </a:p>
        </p:txBody>
      </p:sp>
      <p:sp>
        <p:nvSpPr>
          <p:cNvPr id="4" name="ZoneTexte 3">
            <a:extLst>
              <a:ext uri="{FF2B5EF4-FFF2-40B4-BE49-F238E27FC236}">
                <a16:creationId xmlns:a16="http://schemas.microsoft.com/office/drawing/2014/main" id="{EBFA1B8E-0BE6-4008-9865-B33B07EAA581}"/>
              </a:ext>
            </a:extLst>
          </p:cNvPr>
          <p:cNvSpPr txBox="1"/>
          <p:nvPr/>
        </p:nvSpPr>
        <p:spPr>
          <a:xfrm>
            <a:off x="1929551" y="507489"/>
            <a:ext cx="8872537" cy="707886"/>
          </a:xfrm>
          <a:prstGeom prst="rect">
            <a:avLst/>
          </a:prstGeom>
          <a:noFill/>
        </p:spPr>
        <p:txBody>
          <a:bodyPr wrap="square" rtlCol="0">
            <a:spAutoFit/>
          </a:bodyPr>
          <a:lstStyle/>
          <a:p>
            <a:pPr algn="ctr"/>
            <a:r>
              <a:rPr lang="fr-FR" sz="4000" b="1"/>
              <a:t>Ne rentrez pas en conflits avec eux</a:t>
            </a:r>
          </a:p>
        </p:txBody>
      </p:sp>
    </p:spTree>
    <p:custDataLst>
      <p:tags r:id="rId1"/>
    </p:custDataLst>
    <p:extLst>
      <p:ext uri="{BB962C8B-B14F-4D97-AF65-F5344CB8AC3E}">
        <p14:creationId xmlns:p14="http://schemas.microsoft.com/office/powerpoint/2010/main" val="322927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2" name="ZoneTexte 1">
            <a:extLst>
              <a:ext uri="{FF2B5EF4-FFF2-40B4-BE49-F238E27FC236}">
                <a16:creationId xmlns:a16="http://schemas.microsoft.com/office/drawing/2014/main" id="{319F9BE6-07F8-87D3-880B-84531F7CAF6A}"/>
              </a:ext>
            </a:extLst>
          </p:cNvPr>
          <p:cNvSpPr txBox="1"/>
          <p:nvPr/>
        </p:nvSpPr>
        <p:spPr>
          <a:xfrm>
            <a:off x="507914" y="2765029"/>
            <a:ext cx="11150686" cy="3108543"/>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r>
              <a:rPr lang="fr-FR" sz="2800"/>
              <a:t>La fibre d’Orange vous apportera une stabilité de réseau plus sûre qui a déjà fait ses preuves avec la Livebox 5 et vous avez également les nouvelles Livebox 6 et 7 plus performantes et innovantes.</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Vous aurez plus de confort d’utilisation, un meilleur rapport qualité prix avec nos offres promotionnelles, un service après-vente disponible et à l’écoute et des Livebox écologiques et éthiques.</a:t>
            </a:r>
          </a:p>
        </p:txBody>
      </p:sp>
      <p:sp>
        <p:nvSpPr>
          <p:cNvPr id="4" name="ZoneTexte 3">
            <a:extLst>
              <a:ext uri="{FF2B5EF4-FFF2-40B4-BE49-F238E27FC236}">
                <a16:creationId xmlns:a16="http://schemas.microsoft.com/office/drawing/2014/main" id="{EBFA1B8E-0BE6-4008-9865-B33B07EAA581}"/>
              </a:ext>
            </a:extLst>
          </p:cNvPr>
          <p:cNvSpPr txBox="1"/>
          <p:nvPr/>
        </p:nvSpPr>
        <p:spPr>
          <a:xfrm>
            <a:off x="2585077" y="507489"/>
            <a:ext cx="8597273" cy="1323439"/>
          </a:xfrm>
          <a:prstGeom prst="rect">
            <a:avLst/>
          </a:prstGeom>
          <a:noFill/>
        </p:spPr>
        <p:txBody>
          <a:bodyPr wrap="square" rtlCol="0">
            <a:spAutoFit/>
          </a:bodyPr>
          <a:lstStyle/>
          <a:p>
            <a:r>
              <a:rPr lang="fr-FR" sz="4000" b="1"/>
              <a:t>Pourquoi vous devriez passer à la fibre d’Orange ?</a:t>
            </a:r>
          </a:p>
        </p:txBody>
      </p:sp>
    </p:spTree>
    <p:custDataLst>
      <p:tags r:id="rId1"/>
    </p:custDataLst>
    <p:extLst>
      <p:ext uri="{BB962C8B-B14F-4D97-AF65-F5344CB8AC3E}">
        <p14:creationId xmlns:p14="http://schemas.microsoft.com/office/powerpoint/2010/main" val="3010620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257331" y="2249835"/>
            <a:ext cx="11677337" cy="3539430"/>
          </a:xfrm>
          <a:prstGeom prst="rect">
            <a:avLst/>
          </a:prstGeom>
          <a:noFill/>
        </p:spPr>
        <p:txBody>
          <a:bodyPr wrap="square" rtlCol="0">
            <a:spAutoFit/>
          </a:bodyPr>
          <a:lstStyle/>
          <a:p>
            <a:pPr marL="457200" indent="-457200">
              <a:buFont typeface="Arial" panose="020B0604020202020204" pitchFamily="34" charset="0"/>
              <a:buChar char="•"/>
            </a:pPr>
            <a:r>
              <a:rPr lang="fr-FR" sz="2800"/>
              <a:t>Pourquoi ? (Écoutez les réponses du client attentivement) </a:t>
            </a:r>
          </a:p>
          <a:p>
            <a:pPr marL="457200" indent="-457200">
              <a:buFont typeface="Arial" panose="020B0604020202020204" pitchFamily="34" charset="0"/>
              <a:buChar char="•"/>
            </a:pPr>
            <a:r>
              <a:rPr lang="fr-FR" sz="2800"/>
              <a:t>Je comprends votre situation, donc si j’ai bien compris vous n’avez pas fait de demande de raccordement parce que XXX, c’est bien ça ? </a:t>
            </a:r>
          </a:p>
          <a:p>
            <a:pPr marL="457200" indent="-457200" algn="just">
              <a:buFont typeface="Arial" panose="020B0604020202020204" pitchFamily="34" charset="0"/>
              <a:buChar char="•"/>
            </a:pPr>
            <a:r>
              <a:rPr lang="fr-FR" sz="2800"/>
              <a:t>C’est justement pour cette raison que je viens vous voir, pour vous informer sur la nécessité de faire intervenir un technicien. Le réseau de la fibre remplace le réseau ADSL donc on doit raccorder votre domicile, on va prendre quelques minutes ensemble pour vous expliquer tout ça, vous permettez ?</a:t>
            </a:r>
          </a:p>
        </p:txBody>
      </p:sp>
      <p:sp>
        <p:nvSpPr>
          <p:cNvPr id="6" name="ZoneTexte 5">
            <a:extLst>
              <a:ext uri="{FF2B5EF4-FFF2-40B4-BE49-F238E27FC236}">
                <a16:creationId xmlns:a16="http://schemas.microsoft.com/office/drawing/2014/main" id="{4C1D4EC8-E68E-A8B4-CF5B-BA742047242B}"/>
              </a:ext>
            </a:extLst>
          </p:cNvPr>
          <p:cNvSpPr txBox="1"/>
          <p:nvPr/>
        </p:nvSpPr>
        <p:spPr>
          <a:xfrm>
            <a:off x="461118" y="923598"/>
            <a:ext cx="9555262" cy="861774"/>
          </a:xfrm>
          <a:prstGeom prst="rect">
            <a:avLst/>
          </a:prstGeom>
          <a:noFill/>
        </p:spPr>
        <p:txBody>
          <a:bodyPr wrap="square" rtlCol="0">
            <a:spAutoFit/>
          </a:bodyPr>
          <a:lstStyle/>
          <a:p>
            <a:r>
              <a:rPr lang="fr-FR" sz="4000" b="1"/>
              <a:t>Vous n’êtes pas intéressé par la fibre ?</a:t>
            </a:r>
          </a:p>
          <a:p>
            <a:endParaRPr lang="fr-FR" sz="1000" b="1"/>
          </a:p>
        </p:txBody>
      </p:sp>
      <p:pic>
        <p:nvPicPr>
          <p:cNvPr id="8" name="Graphique 7" descr="Avis des clients avec un remplissage uni">
            <a:extLst>
              <a:ext uri="{FF2B5EF4-FFF2-40B4-BE49-F238E27FC236}">
                <a16:creationId xmlns:a16="http://schemas.microsoft.com/office/drawing/2014/main" id="{3F16EB59-E352-9257-040A-38F9A6CFC4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29900" y="897285"/>
            <a:ext cx="914400" cy="914400"/>
          </a:xfrm>
          <a:prstGeom prst="rect">
            <a:avLst/>
          </a:prstGeom>
        </p:spPr>
      </p:pic>
    </p:spTree>
    <p:custDataLst>
      <p:tags r:id="rId1"/>
    </p:custDataLst>
    <p:extLst>
      <p:ext uri="{BB962C8B-B14F-4D97-AF65-F5344CB8AC3E}">
        <p14:creationId xmlns:p14="http://schemas.microsoft.com/office/powerpoint/2010/main" val="3403478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6172200" y="2098622"/>
            <a:ext cx="5038689" cy="2123658"/>
          </a:xfrm>
          <a:prstGeom prst="rect">
            <a:avLst/>
          </a:prstGeom>
          <a:noFill/>
        </p:spPr>
        <p:txBody>
          <a:bodyPr wrap="square" rtlCol="0">
            <a:spAutoFit/>
          </a:bodyPr>
          <a:lstStyle/>
          <a:p>
            <a:r>
              <a:rPr lang="fr-FR" sz="4400" b="1">
                <a:solidFill>
                  <a:schemeClr val="bg1"/>
                </a:solidFill>
              </a:rPr>
              <a:t>4</a:t>
            </a:r>
          </a:p>
          <a:p>
            <a:r>
              <a:rPr lang="fr-FR" sz="4400" b="1">
                <a:solidFill>
                  <a:schemeClr val="bg1"/>
                </a:solidFill>
              </a:rPr>
              <a:t>Différents types </a:t>
            </a:r>
          </a:p>
          <a:p>
            <a:r>
              <a:rPr lang="fr-FR" sz="4400" b="1">
                <a:solidFill>
                  <a:schemeClr val="bg1"/>
                </a:solidFill>
              </a:rPr>
              <a:t>de clients</a:t>
            </a:r>
          </a:p>
        </p:txBody>
      </p:sp>
    </p:spTree>
    <p:custDataLst>
      <p:tags r:id="rId1"/>
    </p:custDataLst>
    <p:extLst>
      <p:ext uri="{BB962C8B-B14F-4D97-AF65-F5344CB8AC3E}">
        <p14:creationId xmlns:p14="http://schemas.microsoft.com/office/powerpoint/2010/main" val="4087399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4" name="ZoneTexte 3">
            <a:extLst>
              <a:ext uri="{FF2B5EF4-FFF2-40B4-BE49-F238E27FC236}">
                <a16:creationId xmlns:a16="http://schemas.microsoft.com/office/drawing/2014/main" id="{30E8E7F3-A5B0-0B97-C011-48F0EC17AFC8}"/>
              </a:ext>
            </a:extLst>
          </p:cNvPr>
          <p:cNvSpPr txBox="1"/>
          <p:nvPr/>
        </p:nvSpPr>
        <p:spPr>
          <a:xfrm>
            <a:off x="1084518" y="1960959"/>
            <a:ext cx="10379069" cy="3539430"/>
          </a:xfrm>
          <a:prstGeom prst="rect">
            <a:avLst/>
          </a:prstGeom>
          <a:noFill/>
        </p:spPr>
        <p:txBody>
          <a:bodyPr wrap="square" rtlCol="0">
            <a:spAutoFit/>
          </a:bodyPr>
          <a:lstStyle/>
          <a:p>
            <a:pPr marL="457200" indent="-457200">
              <a:buFont typeface="Arial" panose="020B0604020202020204" pitchFamily="34" charset="0"/>
              <a:buChar char="•"/>
            </a:pPr>
            <a:r>
              <a:rPr lang="fr-FR" sz="2800"/>
              <a:t>Vous n’avez pas le temps maintenant ? </a:t>
            </a:r>
            <a:br>
              <a:rPr lang="fr-FR" sz="2800"/>
            </a:br>
            <a:r>
              <a:rPr lang="fr-FR" sz="2800"/>
              <a:t>Je repasse vous voir ce soir ou demain ?  18h ou 19h?</a:t>
            </a:r>
          </a:p>
          <a:p>
            <a:pPr marL="457200" indent="-457200">
              <a:buFont typeface="Arial" panose="020B0604020202020204" pitchFamily="34" charset="0"/>
              <a:buChar char="•"/>
            </a:pPr>
            <a:r>
              <a:rPr lang="fr-FR" sz="2800"/>
              <a:t>Ce n’est pas vous qui vous en occupez ?</a:t>
            </a:r>
          </a:p>
          <a:p>
            <a:pPr marL="457200" indent="-457200">
              <a:buFont typeface="Arial" panose="020B0604020202020204" pitchFamily="34" charset="0"/>
              <a:buChar char="•"/>
            </a:pPr>
            <a:r>
              <a:rPr lang="fr-FR" sz="2800"/>
              <a:t>Je repasse vous voir ce soir pour en parler avec la personne concernée ? Quand est-ce que je peux la voir ? Elle ne sera pas là ?</a:t>
            </a:r>
          </a:p>
          <a:p>
            <a:pPr marL="457200" indent="-457200">
              <a:buFont typeface="Arial" panose="020B0604020202020204" pitchFamily="34" charset="0"/>
              <a:buChar char="•"/>
            </a:pPr>
            <a:r>
              <a:rPr lang="fr-FR" sz="2800"/>
              <a:t>Je vais devoir en parler avec cette personne, j’imagine que vous souhaitez également être présent pendant cet échange ?</a:t>
            </a:r>
          </a:p>
          <a:p>
            <a:pPr marL="457200" indent="-457200">
              <a:buFont typeface="Arial" panose="020B0604020202020204" pitchFamily="34" charset="0"/>
              <a:buChar char="•"/>
            </a:pPr>
            <a:r>
              <a:rPr lang="fr-FR" sz="2800"/>
              <a:t>Je vous laisse l’appeler avec le haut-parleur ?  </a:t>
            </a:r>
          </a:p>
        </p:txBody>
      </p:sp>
      <p:sp>
        <p:nvSpPr>
          <p:cNvPr id="5" name="ZoneTexte 4">
            <a:extLst>
              <a:ext uri="{FF2B5EF4-FFF2-40B4-BE49-F238E27FC236}">
                <a16:creationId xmlns:a16="http://schemas.microsoft.com/office/drawing/2014/main" id="{E96FB8C9-F849-1917-296F-155B6A11F696}"/>
              </a:ext>
            </a:extLst>
          </p:cNvPr>
          <p:cNvSpPr txBox="1"/>
          <p:nvPr/>
        </p:nvSpPr>
        <p:spPr>
          <a:xfrm>
            <a:off x="2585077" y="503263"/>
            <a:ext cx="9555262" cy="861774"/>
          </a:xfrm>
          <a:prstGeom prst="rect">
            <a:avLst/>
          </a:prstGeom>
          <a:noFill/>
        </p:spPr>
        <p:txBody>
          <a:bodyPr wrap="square" rtlCol="0">
            <a:spAutoFit/>
          </a:bodyPr>
          <a:lstStyle/>
          <a:p>
            <a:r>
              <a:rPr lang="fr-FR" sz="4000" b="1"/>
              <a:t>Des pistes de réponses aux objections</a:t>
            </a:r>
          </a:p>
          <a:p>
            <a:endParaRPr lang="fr-FR" sz="1000" b="1"/>
          </a:p>
        </p:txBody>
      </p:sp>
      <p:pic>
        <p:nvPicPr>
          <p:cNvPr id="8" name="Graphique 7" descr="Flèche : pivoter à gauche contour">
            <a:extLst>
              <a:ext uri="{FF2B5EF4-FFF2-40B4-BE49-F238E27FC236}">
                <a16:creationId xmlns:a16="http://schemas.microsoft.com/office/drawing/2014/main" id="{D1DD02B0-A1BE-B2A6-ABFC-B998785790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93182" y="5897537"/>
            <a:ext cx="914400" cy="914400"/>
          </a:xfrm>
          <a:prstGeom prst="rect">
            <a:avLst/>
          </a:prstGeom>
        </p:spPr>
      </p:pic>
    </p:spTree>
    <p:custDataLst>
      <p:tags r:id="rId1"/>
    </p:custDataLst>
    <p:extLst>
      <p:ext uri="{BB962C8B-B14F-4D97-AF65-F5344CB8AC3E}">
        <p14:creationId xmlns:p14="http://schemas.microsoft.com/office/powerpoint/2010/main" val="1690468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2" name="ZoneTexte 1">
            <a:extLst>
              <a:ext uri="{FF2B5EF4-FFF2-40B4-BE49-F238E27FC236}">
                <a16:creationId xmlns:a16="http://schemas.microsoft.com/office/drawing/2014/main" id="{319F9BE6-07F8-87D3-880B-84531F7CAF6A}"/>
              </a:ext>
            </a:extLst>
          </p:cNvPr>
          <p:cNvSpPr txBox="1"/>
          <p:nvPr/>
        </p:nvSpPr>
        <p:spPr>
          <a:xfrm>
            <a:off x="1150075" y="527429"/>
            <a:ext cx="10120007" cy="707886"/>
          </a:xfrm>
          <a:prstGeom prst="rect">
            <a:avLst/>
          </a:prstGeom>
          <a:noFill/>
        </p:spPr>
        <p:txBody>
          <a:bodyPr wrap="square" rtlCol="0">
            <a:spAutoFit/>
          </a:bodyPr>
          <a:lstStyle/>
          <a:p>
            <a:r>
              <a:rPr lang="fr-FR" sz="3600" b="1"/>
              <a:t>		</a:t>
            </a:r>
            <a:r>
              <a:rPr lang="fr-FR" sz="4000" b="1"/>
              <a:t>Vous n’êtes pas client Orange ?</a:t>
            </a:r>
          </a:p>
        </p:txBody>
      </p:sp>
      <p:sp>
        <p:nvSpPr>
          <p:cNvPr id="4" name="ZoneTexte 3">
            <a:extLst>
              <a:ext uri="{FF2B5EF4-FFF2-40B4-BE49-F238E27FC236}">
                <a16:creationId xmlns:a16="http://schemas.microsoft.com/office/drawing/2014/main" id="{FAEE7D66-967A-17CE-9069-F1AB75321F16}"/>
              </a:ext>
            </a:extLst>
          </p:cNvPr>
          <p:cNvSpPr txBox="1"/>
          <p:nvPr/>
        </p:nvSpPr>
        <p:spPr>
          <a:xfrm>
            <a:off x="851151" y="2155667"/>
            <a:ext cx="10717854" cy="3970318"/>
          </a:xfrm>
          <a:prstGeom prst="rect">
            <a:avLst/>
          </a:prstGeom>
          <a:noFill/>
        </p:spPr>
        <p:txBody>
          <a:bodyPr wrap="square" rtlCol="0">
            <a:spAutoFit/>
          </a:bodyPr>
          <a:lstStyle/>
          <a:p>
            <a:pPr marL="457200" indent="-457200" algn="just">
              <a:buFont typeface="Arial" panose="020B0604020202020204" pitchFamily="34" charset="0"/>
              <a:buChar char="•"/>
            </a:pPr>
            <a:r>
              <a:rPr lang="fr-FR" sz="2800"/>
              <a:t>Le réseau ADSL (« que vous utilisez » si client ADSL) va être retiré, il a été mis en place par France Telecom en tant que pionnier sur ce sujet c’est pour cette raison que Orange vient vous voir aujourd’hui</a:t>
            </a:r>
          </a:p>
          <a:p>
            <a:pPr marL="457200" indent="-457200" algn="just">
              <a:buFont typeface="Arial" panose="020B0604020202020204" pitchFamily="34" charset="0"/>
              <a:buChar char="•"/>
            </a:pPr>
            <a:r>
              <a:rPr lang="fr-FR" sz="2800"/>
              <a:t>Votre opérateur actuel ne vous a pas prévenu ? </a:t>
            </a:r>
          </a:p>
          <a:p>
            <a:pPr marL="457200" indent="-457200" algn="just">
              <a:buFont typeface="Arial" panose="020B0604020202020204" pitchFamily="34" charset="0"/>
              <a:buChar char="•"/>
            </a:pPr>
            <a:r>
              <a:rPr lang="fr-FR" sz="2800"/>
              <a:t>Vous allez devoir changer d’offre pour passer de l’ADSL à la fibre » si client ADSL) C’est le moment de comparer avec les offres de la concurrence, et rassurez-vous, si vous êtes intéressé, on s’occupe du changement d’opérateur à votre place et vous n’aurez rien à faire, vous permettez ?</a:t>
            </a:r>
          </a:p>
        </p:txBody>
      </p:sp>
    </p:spTree>
    <p:custDataLst>
      <p:tags r:id="rId1"/>
    </p:custDataLst>
    <p:extLst>
      <p:ext uri="{BB962C8B-B14F-4D97-AF65-F5344CB8AC3E}">
        <p14:creationId xmlns:p14="http://schemas.microsoft.com/office/powerpoint/2010/main" val="1288109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2" name="ZoneTexte 1">
            <a:extLst>
              <a:ext uri="{FF2B5EF4-FFF2-40B4-BE49-F238E27FC236}">
                <a16:creationId xmlns:a16="http://schemas.microsoft.com/office/drawing/2014/main" id="{319F9BE6-07F8-87D3-880B-84531F7CAF6A}"/>
              </a:ext>
            </a:extLst>
          </p:cNvPr>
          <p:cNvSpPr txBox="1"/>
          <p:nvPr/>
        </p:nvSpPr>
        <p:spPr>
          <a:xfrm>
            <a:off x="2370749" y="584038"/>
            <a:ext cx="10120007" cy="707886"/>
          </a:xfrm>
          <a:prstGeom prst="rect">
            <a:avLst/>
          </a:prstGeom>
          <a:noFill/>
        </p:spPr>
        <p:txBody>
          <a:bodyPr wrap="square" rtlCol="0">
            <a:spAutoFit/>
          </a:bodyPr>
          <a:lstStyle/>
          <a:p>
            <a:r>
              <a:rPr lang="fr-FR" sz="4000" b="1"/>
              <a:t>Êtes-vous obligé de le faire avec Orange ?</a:t>
            </a:r>
            <a:endParaRPr lang="fr-FR" sz="3600" b="1"/>
          </a:p>
        </p:txBody>
      </p:sp>
      <p:sp>
        <p:nvSpPr>
          <p:cNvPr id="4" name="ZoneTexte 3">
            <a:extLst>
              <a:ext uri="{FF2B5EF4-FFF2-40B4-BE49-F238E27FC236}">
                <a16:creationId xmlns:a16="http://schemas.microsoft.com/office/drawing/2014/main" id="{42BB5715-36BA-E033-820B-E757F71E943C}"/>
              </a:ext>
            </a:extLst>
          </p:cNvPr>
          <p:cNvSpPr txBox="1"/>
          <p:nvPr/>
        </p:nvSpPr>
        <p:spPr>
          <a:xfrm>
            <a:off x="937561" y="2479517"/>
            <a:ext cx="10593132" cy="3539430"/>
          </a:xfrm>
          <a:prstGeom prst="rect">
            <a:avLst/>
          </a:prstGeom>
          <a:noFill/>
        </p:spPr>
        <p:txBody>
          <a:bodyPr wrap="square" rtlCol="0">
            <a:spAutoFit/>
          </a:bodyPr>
          <a:lstStyle/>
          <a:p>
            <a:pPr marL="457200" indent="-457200" algn="just">
              <a:buFont typeface="Arial" panose="020B0604020202020204" pitchFamily="34" charset="0"/>
              <a:buChar char="•"/>
            </a:pPr>
            <a:r>
              <a:rPr lang="fr-FR" sz="2800"/>
              <a:t>Aujourd’hui c’est Orange qui vient vous voir pour vous expliquer comment faire une demande de raccordement avec l’entreprise </a:t>
            </a:r>
            <a:r>
              <a:rPr lang="fr-FR" sz="2800" err="1"/>
              <a:t>Sogetrel</a:t>
            </a:r>
            <a:r>
              <a:rPr lang="fr-FR" sz="2800"/>
              <a:t> qui a mis le réseau ADSL en place à l’époque de France Telecom et qui maîtrise parfaitement le sujet et ses spécificités.</a:t>
            </a:r>
          </a:p>
          <a:p>
            <a:pPr marL="457200" indent="-457200" algn="just">
              <a:buFont typeface="Arial" panose="020B0604020202020204" pitchFamily="34" charset="0"/>
              <a:buChar char="•"/>
            </a:pPr>
            <a:r>
              <a:rPr lang="fr-FR" sz="2800"/>
              <a:t>Après le raccordement, Orange va vous fournir du matériel adapté à la fibre avec une offre en corrélation avec vos besoins.</a:t>
            </a:r>
          </a:p>
          <a:p>
            <a:pPr marL="457200" indent="-457200" algn="just">
              <a:buFont typeface="Arial" panose="020B0604020202020204" pitchFamily="34" charset="0"/>
              <a:buChar char="•"/>
            </a:pPr>
            <a:r>
              <a:rPr lang="fr-FR" sz="2800"/>
              <a:t>On va prendre quelques minutes ensemble pour vous expliquer tout ça, vous permettez ?</a:t>
            </a:r>
          </a:p>
        </p:txBody>
      </p:sp>
    </p:spTree>
    <p:custDataLst>
      <p:tags r:id="rId1"/>
    </p:custDataLst>
    <p:extLst>
      <p:ext uri="{BB962C8B-B14F-4D97-AF65-F5344CB8AC3E}">
        <p14:creationId xmlns:p14="http://schemas.microsoft.com/office/powerpoint/2010/main" val="1052218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1775423" y="584038"/>
            <a:ext cx="8872537" cy="707886"/>
          </a:xfrm>
          <a:prstGeom prst="rect">
            <a:avLst/>
          </a:prstGeom>
          <a:noFill/>
        </p:spPr>
        <p:txBody>
          <a:bodyPr wrap="square" rtlCol="0">
            <a:spAutoFit/>
          </a:bodyPr>
          <a:lstStyle/>
          <a:p>
            <a:r>
              <a:rPr lang="fr-FR" sz="4000" b="1"/>
              <a:t>	Vous n’êtes pas client Orange ?</a:t>
            </a:r>
          </a:p>
        </p:txBody>
      </p:sp>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4" name="ZoneTexte 3">
            <a:extLst>
              <a:ext uri="{FF2B5EF4-FFF2-40B4-BE49-F238E27FC236}">
                <a16:creationId xmlns:a16="http://schemas.microsoft.com/office/drawing/2014/main" id="{188D8BEF-1C91-D0AC-320A-995F1BF7B753}"/>
              </a:ext>
            </a:extLst>
          </p:cNvPr>
          <p:cNvSpPr txBox="1"/>
          <p:nvPr/>
        </p:nvSpPr>
        <p:spPr>
          <a:xfrm>
            <a:off x="603553" y="2168309"/>
            <a:ext cx="11078374" cy="3970318"/>
          </a:xfrm>
          <a:prstGeom prst="rect">
            <a:avLst/>
          </a:prstGeom>
          <a:noFill/>
        </p:spPr>
        <p:txBody>
          <a:bodyPr wrap="square" rtlCol="0">
            <a:spAutoFit/>
          </a:bodyPr>
          <a:lstStyle/>
          <a:p>
            <a:r>
              <a:rPr lang="fr-FR" sz="2800"/>
              <a:t>(Suite si le client reste en opposition)</a:t>
            </a:r>
          </a:p>
          <a:p>
            <a:endParaRPr lang="fr-FR" sz="2800"/>
          </a:p>
          <a:p>
            <a:r>
              <a:rPr lang="fr-FR" sz="2800"/>
              <a:t>Vous êtes chez quel opérateur ? Qu’est-ce qui vous a attiré chez eux ? </a:t>
            </a:r>
          </a:p>
          <a:p>
            <a:pPr marL="457200" indent="-457200">
              <a:buFont typeface="Arial" panose="020B0604020202020204" pitchFamily="34" charset="0"/>
              <a:buChar char="•"/>
            </a:pPr>
            <a:endParaRPr lang="fr-FR" sz="2800" b="1"/>
          </a:p>
          <a:p>
            <a:pPr marL="457200" indent="-457200">
              <a:buFont typeface="Arial" panose="020B0604020202020204" pitchFamily="34" charset="0"/>
              <a:buChar char="•"/>
            </a:pPr>
            <a:r>
              <a:rPr lang="fr-FR" sz="2800" b="1"/>
              <a:t>Le prix ? </a:t>
            </a:r>
            <a:r>
              <a:rPr lang="fr-FR" sz="2800"/>
              <a:t>Orange a changé, j’ai une offre spécialement adaptée à vos besoins.</a:t>
            </a:r>
          </a:p>
          <a:p>
            <a:pPr marL="457200" indent="-457200">
              <a:buFont typeface="Arial" panose="020B0604020202020204" pitchFamily="34" charset="0"/>
              <a:buChar char="•"/>
            </a:pPr>
            <a:r>
              <a:rPr lang="fr-FR" sz="2800" b="1"/>
              <a:t>La qualité ? </a:t>
            </a:r>
            <a:r>
              <a:rPr lang="fr-FR" sz="2800"/>
              <a:t>Orange et numéro un, on va prendre quelques minutes ensemble pour que je vous explique pourquoi, vous permettez ?</a:t>
            </a:r>
            <a:br>
              <a:rPr lang="fr-FR" sz="2800"/>
            </a:br>
            <a:r>
              <a:rPr lang="fr-FR" sz="2800"/>
              <a:t>(Interrogez, récapitulez, argumentez et conclure)</a:t>
            </a:r>
          </a:p>
        </p:txBody>
      </p:sp>
    </p:spTree>
    <p:custDataLst>
      <p:tags r:id="rId1"/>
    </p:custDataLst>
    <p:extLst>
      <p:ext uri="{BB962C8B-B14F-4D97-AF65-F5344CB8AC3E}">
        <p14:creationId xmlns:p14="http://schemas.microsoft.com/office/powerpoint/2010/main" val="2716862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1D23D83-4387-444F-948C-DEE50E8C450C}"/>
              </a:ext>
            </a:extLst>
          </p:cNvPr>
          <p:cNvSpPr/>
          <p:nvPr/>
        </p:nvSpPr>
        <p:spPr>
          <a:xfrm>
            <a:off x="3270379" y="1497147"/>
            <a:ext cx="2707697" cy="24649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r>
              <a:rPr lang="fr-FR" sz="3200" b="1"/>
              <a:t>      écurité</a:t>
            </a:r>
          </a:p>
        </p:txBody>
      </p:sp>
      <p:sp>
        <p:nvSpPr>
          <p:cNvPr id="37" name="Rectangle : coins arrondis 36">
            <a:extLst>
              <a:ext uri="{FF2B5EF4-FFF2-40B4-BE49-F238E27FC236}">
                <a16:creationId xmlns:a16="http://schemas.microsoft.com/office/drawing/2014/main" id="{38525EEB-9781-4B57-8D51-3F9F7F6C89B0}"/>
              </a:ext>
            </a:extLst>
          </p:cNvPr>
          <p:cNvSpPr/>
          <p:nvPr/>
        </p:nvSpPr>
        <p:spPr>
          <a:xfrm>
            <a:off x="6325307" y="1444587"/>
            <a:ext cx="2707697" cy="2464956"/>
          </a:xfrm>
          <a:prstGeom prst="roundRect">
            <a:avLst/>
          </a:prstGeom>
          <a:solidFill>
            <a:srgbClr val="F3A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rgueil</a:t>
            </a:r>
          </a:p>
        </p:txBody>
      </p:sp>
      <p:sp>
        <p:nvSpPr>
          <p:cNvPr id="38" name="Rectangle : coins arrondis 37">
            <a:extLst>
              <a:ext uri="{FF2B5EF4-FFF2-40B4-BE49-F238E27FC236}">
                <a16:creationId xmlns:a16="http://schemas.microsoft.com/office/drawing/2014/main" id="{E58484FC-6FCC-4E37-9078-849731D7C316}"/>
              </a:ext>
            </a:extLst>
          </p:cNvPr>
          <p:cNvSpPr/>
          <p:nvPr/>
        </p:nvSpPr>
        <p:spPr>
          <a:xfrm>
            <a:off x="9369844" y="1497147"/>
            <a:ext cx="2707697" cy="246495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ouveauté</a:t>
            </a:r>
          </a:p>
        </p:txBody>
      </p:sp>
      <p:sp>
        <p:nvSpPr>
          <p:cNvPr id="39" name="Rectangle : coins arrondis 38">
            <a:extLst>
              <a:ext uri="{FF2B5EF4-FFF2-40B4-BE49-F238E27FC236}">
                <a16:creationId xmlns:a16="http://schemas.microsoft.com/office/drawing/2014/main" id="{E6F3ECB5-F8DB-425A-A80C-C526F45AA5A0}"/>
              </a:ext>
            </a:extLst>
          </p:cNvPr>
          <p:cNvSpPr/>
          <p:nvPr/>
        </p:nvSpPr>
        <p:spPr>
          <a:xfrm>
            <a:off x="365516" y="4249770"/>
            <a:ext cx="2533211" cy="2464956"/>
          </a:xfrm>
          <a:prstGeom prst="roundRect">
            <a:avLst/>
          </a:prstGeom>
          <a:solidFill>
            <a:srgbClr val="E66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onfort</a:t>
            </a:r>
          </a:p>
        </p:txBody>
      </p:sp>
      <p:sp>
        <p:nvSpPr>
          <p:cNvPr id="40" name="Rectangle : coins arrondis 39">
            <a:extLst>
              <a:ext uri="{FF2B5EF4-FFF2-40B4-BE49-F238E27FC236}">
                <a16:creationId xmlns:a16="http://schemas.microsoft.com/office/drawing/2014/main" id="{7FD2A90B-896C-4207-9877-105BB4407801}"/>
              </a:ext>
            </a:extLst>
          </p:cNvPr>
          <p:cNvSpPr/>
          <p:nvPr/>
        </p:nvSpPr>
        <p:spPr>
          <a:xfrm>
            <a:off x="3270379" y="4267634"/>
            <a:ext cx="2707697" cy="24649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rgent</a:t>
            </a:r>
          </a:p>
        </p:txBody>
      </p:sp>
      <p:sp>
        <p:nvSpPr>
          <p:cNvPr id="47" name="Rectangle : coins arrondis 46">
            <a:extLst>
              <a:ext uri="{FF2B5EF4-FFF2-40B4-BE49-F238E27FC236}">
                <a16:creationId xmlns:a16="http://schemas.microsoft.com/office/drawing/2014/main" id="{25B7A01E-1B3C-457D-A39C-3C948BEB13AE}"/>
              </a:ext>
            </a:extLst>
          </p:cNvPr>
          <p:cNvSpPr/>
          <p:nvPr/>
        </p:nvSpPr>
        <p:spPr>
          <a:xfrm>
            <a:off x="6294134" y="4246121"/>
            <a:ext cx="2707697" cy="2464956"/>
          </a:xfrm>
          <a:prstGeom prst="roundRect">
            <a:avLst/>
          </a:prstGeom>
          <a:solidFill>
            <a:srgbClr val="E2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ympathie</a:t>
            </a:r>
          </a:p>
        </p:txBody>
      </p:sp>
      <p:sp>
        <p:nvSpPr>
          <p:cNvPr id="48" name="Rectangle : coins arrondis 47">
            <a:extLst>
              <a:ext uri="{FF2B5EF4-FFF2-40B4-BE49-F238E27FC236}">
                <a16:creationId xmlns:a16="http://schemas.microsoft.com/office/drawing/2014/main" id="{9E54DDE1-E4F5-4601-8FFB-75786A0AE323}"/>
              </a:ext>
            </a:extLst>
          </p:cNvPr>
          <p:cNvSpPr/>
          <p:nvPr/>
        </p:nvSpPr>
        <p:spPr>
          <a:xfrm>
            <a:off x="9373483" y="4239520"/>
            <a:ext cx="2707697" cy="2464956"/>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cologie</a:t>
            </a:r>
          </a:p>
        </p:txBody>
      </p:sp>
      <p:sp>
        <p:nvSpPr>
          <p:cNvPr id="15" name="Rectangle 14">
            <a:extLst>
              <a:ext uri="{FF2B5EF4-FFF2-40B4-BE49-F238E27FC236}">
                <a16:creationId xmlns:a16="http://schemas.microsoft.com/office/drawing/2014/main" id="{A435A6A4-7704-47F2-AFF0-FBC85AAC541B}"/>
              </a:ext>
            </a:extLst>
          </p:cNvPr>
          <p:cNvSpPr/>
          <p:nvPr/>
        </p:nvSpPr>
        <p:spPr>
          <a:xfrm>
            <a:off x="3479929" y="1554026"/>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49" name="Rectangle 48">
            <a:extLst>
              <a:ext uri="{FF2B5EF4-FFF2-40B4-BE49-F238E27FC236}">
                <a16:creationId xmlns:a16="http://schemas.microsoft.com/office/drawing/2014/main" id="{C01C6D2B-D8AE-46EE-B80B-302F9B7B7C07}"/>
              </a:ext>
            </a:extLst>
          </p:cNvPr>
          <p:cNvSpPr/>
          <p:nvPr/>
        </p:nvSpPr>
        <p:spPr>
          <a:xfrm>
            <a:off x="6524466" y="1552388"/>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O</a:t>
            </a:r>
          </a:p>
        </p:txBody>
      </p:sp>
      <p:sp>
        <p:nvSpPr>
          <p:cNvPr id="50" name="Rectangle 49">
            <a:extLst>
              <a:ext uri="{FF2B5EF4-FFF2-40B4-BE49-F238E27FC236}">
                <a16:creationId xmlns:a16="http://schemas.microsoft.com/office/drawing/2014/main" id="{6E3803AA-F0D5-427D-8B27-0FA147D44688}"/>
              </a:ext>
            </a:extLst>
          </p:cNvPr>
          <p:cNvSpPr/>
          <p:nvPr/>
        </p:nvSpPr>
        <p:spPr>
          <a:xfrm>
            <a:off x="9579393" y="1548849"/>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N</a:t>
            </a:r>
          </a:p>
        </p:txBody>
      </p:sp>
      <p:sp>
        <p:nvSpPr>
          <p:cNvPr id="51" name="Rectangle 50">
            <a:extLst>
              <a:ext uri="{FF2B5EF4-FFF2-40B4-BE49-F238E27FC236}">
                <a16:creationId xmlns:a16="http://schemas.microsoft.com/office/drawing/2014/main" id="{540C6527-8D60-4DF3-B6CA-441B9180D6C8}"/>
              </a:ext>
            </a:extLst>
          </p:cNvPr>
          <p:cNvSpPr/>
          <p:nvPr/>
        </p:nvSpPr>
        <p:spPr>
          <a:xfrm>
            <a:off x="575065" y="4301472"/>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C</a:t>
            </a:r>
          </a:p>
        </p:txBody>
      </p:sp>
      <p:sp>
        <p:nvSpPr>
          <p:cNvPr id="52" name="Rectangle 51">
            <a:extLst>
              <a:ext uri="{FF2B5EF4-FFF2-40B4-BE49-F238E27FC236}">
                <a16:creationId xmlns:a16="http://schemas.microsoft.com/office/drawing/2014/main" id="{28F3FF08-FFE9-4D37-809B-FCDCD4D2949F}"/>
              </a:ext>
            </a:extLst>
          </p:cNvPr>
          <p:cNvSpPr/>
          <p:nvPr/>
        </p:nvSpPr>
        <p:spPr>
          <a:xfrm>
            <a:off x="3479927" y="4319336"/>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A</a:t>
            </a:r>
          </a:p>
        </p:txBody>
      </p:sp>
      <p:sp>
        <p:nvSpPr>
          <p:cNvPr id="53" name="Rectangle 52">
            <a:extLst>
              <a:ext uri="{FF2B5EF4-FFF2-40B4-BE49-F238E27FC236}">
                <a16:creationId xmlns:a16="http://schemas.microsoft.com/office/drawing/2014/main" id="{293CEEAD-E3A2-493E-AB11-663A81B3DDB1}"/>
              </a:ext>
            </a:extLst>
          </p:cNvPr>
          <p:cNvSpPr/>
          <p:nvPr/>
        </p:nvSpPr>
        <p:spPr>
          <a:xfrm>
            <a:off x="6503682" y="4297823"/>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54" name="Rectangle 53">
            <a:extLst>
              <a:ext uri="{FF2B5EF4-FFF2-40B4-BE49-F238E27FC236}">
                <a16:creationId xmlns:a16="http://schemas.microsoft.com/office/drawing/2014/main" id="{020D7E2B-39E8-4A6E-A7F7-D87FB8563863}"/>
              </a:ext>
            </a:extLst>
          </p:cNvPr>
          <p:cNvSpPr/>
          <p:nvPr/>
        </p:nvSpPr>
        <p:spPr>
          <a:xfrm>
            <a:off x="9591733" y="4267632"/>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E</a:t>
            </a:r>
          </a:p>
        </p:txBody>
      </p:sp>
      <p:sp>
        <p:nvSpPr>
          <p:cNvPr id="73" name="ZoneTexte 72">
            <a:extLst>
              <a:ext uri="{FF2B5EF4-FFF2-40B4-BE49-F238E27FC236}">
                <a16:creationId xmlns:a16="http://schemas.microsoft.com/office/drawing/2014/main" id="{0612AB89-846B-4051-9625-2C62E619D6CD}"/>
              </a:ext>
            </a:extLst>
          </p:cNvPr>
          <p:cNvSpPr txBox="1"/>
          <p:nvPr/>
        </p:nvSpPr>
        <p:spPr>
          <a:xfrm>
            <a:off x="3270380" y="2290813"/>
            <a:ext cx="2697306" cy="1310615"/>
          </a:xfrm>
          <a:prstGeom prst="rect">
            <a:avLst/>
          </a:prstGeom>
          <a:noFill/>
        </p:spPr>
        <p:txBody>
          <a:bodyPr wrap="square">
            <a:spAutoFit/>
          </a:bodyPr>
          <a:lstStyle/>
          <a:p>
            <a:pPr marL="136922" indent="-136922">
              <a:lnSpc>
                <a:spcPts val="1900"/>
              </a:lnSpc>
              <a:buFont typeface="Arial" pitchFamily="34" charset="0"/>
              <a:buChar char="•"/>
            </a:pPr>
            <a:r>
              <a:rPr lang="fr-FR" sz="1800"/>
              <a:t>Ne prend pas de risques</a:t>
            </a:r>
          </a:p>
          <a:p>
            <a:pPr marL="136922" indent="-136922">
              <a:lnSpc>
                <a:spcPts val="1900"/>
              </a:lnSpc>
              <a:buFont typeface="Arial" pitchFamily="34" charset="0"/>
              <a:buChar char="•"/>
            </a:pPr>
            <a:r>
              <a:rPr lang="fr-FR" sz="1800"/>
              <a:t>Hésite, </a:t>
            </a:r>
          </a:p>
          <a:p>
            <a:pPr marL="136922" indent="-136922">
              <a:lnSpc>
                <a:spcPts val="1900"/>
              </a:lnSpc>
              <a:buFont typeface="Arial" pitchFamily="34" charset="0"/>
              <a:buChar char="•"/>
            </a:pPr>
            <a:r>
              <a:rPr lang="fr-FR"/>
              <a:t>S</a:t>
            </a:r>
            <a:r>
              <a:rPr lang="fr-FR" sz="1800"/>
              <a:t>e méfie, </a:t>
            </a:r>
          </a:p>
          <a:p>
            <a:pPr marL="136922" indent="-136922">
              <a:lnSpc>
                <a:spcPts val="1900"/>
              </a:lnSpc>
              <a:buFont typeface="Arial" pitchFamily="34" charset="0"/>
              <a:buChar char="•"/>
            </a:pPr>
            <a:r>
              <a:rPr lang="fr-FR" sz="1800"/>
              <a:t>Essaye, </a:t>
            </a:r>
          </a:p>
          <a:p>
            <a:pPr marL="136922" indent="-136922">
              <a:lnSpc>
                <a:spcPts val="1900"/>
              </a:lnSpc>
              <a:buFont typeface="Arial" pitchFamily="34" charset="0"/>
              <a:buChar char="•"/>
            </a:pPr>
            <a:r>
              <a:rPr lang="fr-FR" sz="1800"/>
              <a:t>Compare</a:t>
            </a:r>
          </a:p>
        </p:txBody>
      </p:sp>
      <p:sp>
        <p:nvSpPr>
          <p:cNvPr id="74" name="Rectangle 73">
            <a:extLst>
              <a:ext uri="{FF2B5EF4-FFF2-40B4-BE49-F238E27FC236}">
                <a16:creationId xmlns:a16="http://schemas.microsoft.com/office/drawing/2014/main" id="{7439559D-B648-44C0-8EF2-BC3BC5C05901}"/>
              </a:ext>
            </a:extLst>
          </p:cNvPr>
          <p:cNvSpPr/>
          <p:nvPr/>
        </p:nvSpPr>
        <p:spPr>
          <a:xfrm>
            <a:off x="6314826" y="2327758"/>
            <a:ext cx="2741458" cy="1310615"/>
          </a:xfrm>
          <a:prstGeom prst="rect">
            <a:avLst/>
          </a:prstGeom>
        </p:spPr>
        <p:txBody>
          <a:bodyPr wrap="square">
            <a:spAutoFit/>
          </a:bodyPr>
          <a:lstStyle/>
          <a:p>
            <a:pPr marL="136922" indent="-136922">
              <a:lnSpc>
                <a:spcPts val="1900"/>
              </a:lnSpc>
              <a:buFont typeface="Arial" pitchFamily="34" charset="0"/>
              <a:buChar char="•"/>
            </a:pPr>
            <a:r>
              <a:rPr lang="fr-FR"/>
              <a:t>Fier, </a:t>
            </a:r>
          </a:p>
          <a:p>
            <a:pPr marL="136922" indent="-136922">
              <a:lnSpc>
                <a:spcPts val="1900"/>
              </a:lnSpc>
              <a:buFont typeface="Arial" pitchFamily="34" charset="0"/>
              <a:buChar char="•"/>
            </a:pPr>
            <a:r>
              <a:rPr lang="fr-FR"/>
              <a:t>Décide seul, </a:t>
            </a:r>
          </a:p>
          <a:p>
            <a:pPr marL="136922" indent="-136922">
              <a:lnSpc>
                <a:spcPts val="1900"/>
              </a:lnSpc>
              <a:buFont typeface="Arial" pitchFamily="34" charset="0"/>
              <a:buChar char="•"/>
            </a:pPr>
            <a:r>
              <a:rPr lang="fr-FR"/>
              <a:t>S’impose, </a:t>
            </a:r>
          </a:p>
          <a:p>
            <a:pPr marL="136922" indent="-136922">
              <a:lnSpc>
                <a:spcPts val="1900"/>
              </a:lnSpc>
              <a:buFont typeface="Arial" pitchFamily="34" charset="0"/>
              <a:buChar char="•"/>
            </a:pPr>
            <a:r>
              <a:rPr lang="fr-FR"/>
              <a:t>Domine,</a:t>
            </a:r>
          </a:p>
          <a:p>
            <a:pPr marL="136922" indent="-136922">
              <a:lnSpc>
                <a:spcPts val="1900"/>
              </a:lnSpc>
              <a:buFont typeface="Arial" pitchFamily="34" charset="0"/>
              <a:buChar char="•"/>
            </a:pPr>
            <a:r>
              <a:rPr lang="fr-FR"/>
              <a:t>Difficile à orienter</a:t>
            </a:r>
          </a:p>
        </p:txBody>
      </p:sp>
      <p:sp>
        <p:nvSpPr>
          <p:cNvPr id="75" name="Rectangle 74">
            <a:extLst>
              <a:ext uri="{FF2B5EF4-FFF2-40B4-BE49-F238E27FC236}">
                <a16:creationId xmlns:a16="http://schemas.microsoft.com/office/drawing/2014/main" id="{60323C09-26F5-476D-9DB7-DAC09F6D3D81}"/>
              </a:ext>
            </a:extLst>
          </p:cNvPr>
          <p:cNvSpPr/>
          <p:nvPr/>
        </p:nvSpPr>
        <p:spPr>
          <a:xfrm>
            <a:off x="9381269" y="2180061"/>
            <a:ext cx="2707697" cy="1797928"/>
          </a:xfrm>
          <a:prstGeom prst="rect">
            <a:avLst/>
          </a:prstGeom>
        </p:spPr>
        <p:txBody>
          <a:bodyPr wrap="square">
            <a:spAutoFit/>
          </a:bodyPr>
          <a:lstStyle/>
          <a:p>
            <a:pPr marL="136922" indent="-136922">
              <a:lnSpc>
                <a:spcPts val="1900"/>
              </a:lnSpc>
              <a:buFont typeface="Arial" pitchFamily="34" charset="0"/>
              <a:buChar char="•"/>
            </a:pPr>
            <a:r>
              <a:rPr lang="fr-FR"/>
              <a:t>Curieux, </a:t>
            </a:r>
          </a:p>
          <a:p>
            <a:pPr marL="136922" indent="-136922">
              <a:lnSpc>
                <a:spcPts val="1900"/>
              </a:lnSpc>
              <a:buFont typeface="Arial" pitchFamily="34" charset="0"/>
              <a:buChar char="•"/>
            </a:pPr>
            <a:r>
              <a:rPr lang="fr-FR"/>
              <a:t>A la recherche de l’originalité, du changement </a:t>
            </a:r>
          </a:p>
          <a:p>
            <a:pPr marL="136922" indent="-136922">
              <a:lnSpc>
                <a:spcPts val="1900"/>
              </a:lnSpc>
              <a:buFont typeface="Arial" pitchFamily="34" charset="0"/>
              <a:buChar char="•"/>
            </a:pPr>
            <a:r>
              <a:rPr lang="fr-FR"/>
              <a:t>A la pointe des avancées technologiques, des dernières sorties</a:t>
            </a:r>
          </a:p>
        </p:txBody>
      </p:sp>
      <p:sp>
        <p:nvSpPr>
          <p:cNvPr id="77" name="ZoneTexte 76">
            <a:extLst>
              <a:ext uri="{FF2B5EF4-FFF2-40B4-BE49-F238E27FC236}">
                <a16:creationId xmlns:a16="http://schemas.microsoft.com/office/drawing/2014/main" id="{F88260E1-F64F-48F6-9E8B-8012E235B72A}"/>
              </a:ext>
            </a:extLst>
          </p:cNvPr>
          <p:cNvSpPr txBox="1"/>
          <p:nvPr/>
        </p:nvSpPr>
        <p:spPr>
          <a:xfrm>
            <a:off x="338194" y="4998403"/>
            <a:ext cx="2560533" cy="1554272"/>
          </a:xfrm>
          <a:prstGeom prst="rect">
            <a:avLst/>
          </a:prstGeom>
          <a:noFill/>
        </p:spPr>
        <p:txBody>
          <a:bodyPr wrap="square">
            <a:spAutoFit/>
          </a:bodyPr>
          <a:lstStyle/>
          <a:p>
            <a:pPr marL="136922" indent="-136922">
              <a:lnSpc>
                <a:spcPts val="1900"/>
              </a:lnSpc>
              <a:buFont typeface="Arial" pitchFamily="34" charset="0"/>
              <a:buChar char="•"/>
            </a:pPr>
            <a:r>
              <a:rPr lang="fr-FR" sz="1800"/>
              <a:t>Cherche à se faciliter la vie</a:t>
            </a:r>
          </a:p>
          <a:p>
            <a:pPr marL="136922" indent="-136922">
              <a:lnSpc>
                <a:spcPts val="1900"/>
              </a:lnSpc>
              <a:buFont typeface="Arial" pitchFamily="34" charset="0"/>
              <a:buChar char="•"/>
            </a:pPr>
            <a:r>
              <a:rPr lang="fr-FR" sz="1800"/>
              <a:t>Aime ce qui est pratique</a:t>
            </a:r>
          </a:p>
          <a:p>
            <a:pPr marL="136922" indent="-136922">
              <a:lnSpc>
                <a:spcPts val="1900"/>
              </a:lnSpc>
              <a:buFont typeface="Arial" pitchFamily="34" charset="0"/>
              <a:buChar char="•"/>
            </a:pPr>
            <a:r>
              <a:rPr lang="fr-FR"/>
              <a:t>Peu intéressé par les aspects techniques</a:t>
            </a:r>
            <a:endParaRPr lang="fr-FR" sz="1800"/>
          </a:p>
        </p:txBody>
      </p:sp>
      <p:sp>
        <p:nvSpPr>
          <p:cNvPr id="79" name="ZoneTexte 78">
            <a:extLst>
              <a:ext uri="{FF2B5EF4-FFF2-40B4-BE49-F238E27FC236}">
                <a16:creationId xmlns:a16="http://schemas.microsoft.com/office/drawing/2014/main" id="{6D38BC6B-DEDC-4330-97F9-6A2003FD31B7}"/>
              </a:ext>
            </a:extLst>
          </p:cNvPr>
          <p:cNvSpPr txBox="1"/>
          <p:nvPr/>
        </p:nvSpPr>
        <p:spPr>
          <a:xfrm>
            <a:off x="3296088" y="5144558"/>
            <a:ext cx="2681987" cy="1310615"/>
          </a:xfrm>
          <a:prstGeom prst="rect">
            <a:avLst/>
          </a:prstGeom>
          <a:noFill/>
        </p:spPr>
        <p:txBody>
          <a:bodyPr wrap="square">
            <a:spAutoFit/>
          </a:bodyPr>
          <a:lstStyle/>
          <a:p>
            <a:pPr marL="136922" indent="-136922">
              <a:lnSpc>
                <a:spcPts val="1900"/>
              </a:lnSpc>
              <a:buFont typeface="Arial" pitchFamily="34" charset="0"/>
              <a:buChar char="•"/>
            </a:pPr>
            <a:r>
              <a:rPr lang="fr-FR" sz="1800"/>
              <a:t>Concret </a:t>
            </a:r>
          </a:p>
          <a:p>
            <a:pPr marL="136922" indent="-136922">
              <a:lnSpc>
                <a:spcPts val="1900"/>
              </a:lnSpc>
              <a:buFont typeface="Arial" pitchFamily="34" charset="0"/>
              <a:buChar char="•"/>
            </a:pPr>
            <a:r>
              <a:rPr lang="fr-FR" sz="1800"/>
              <a:t>Recherche-le gain/l’économie </a:t>
            </a:r>
          </a:p>
          <a:p>
            <a:pPr marL="136922" indent="-136922">
              <a:lnSpc>
                <a:spcPts val="1900"/>
              </a:lnSpc>
              <a:buFont typeface="Arial" pitchFamily="34" charset="0"/>
              <a:buChar char="•"/>
            </a:pPr>
            <a:r>
              <a:rPr lang="fr-FR" sz="1800"/>
              <a:t>Aime comparer</a:t>
            </a:r>
          </a:p>
          <a:p>
            <a:pPr marL="136922" indent="-136922">
              <a:lnSpc>
                <a:spcPts val="1900"/>
              </a:lnSpc>
              <a:buFont typeface="Arial" pitchFamily="34" charset="0"/>
              <a:buChar char="•"/>
            </a:pPr>
            <a:r>
              <a:rPr lang="fr-FR"/>
              <a:t>Négocie par principe</a:t>
            </a:r>
            <a:endParaRPr lang="fr-FR" sz="1800"/>
          </a:p>
        </p:txBody>
      </p:sp>
      <p:sp>
        <p:nvSpPr>
          <p:cNvPr id="80" name="Rectangle 79">
            <a:extLst>
              <a:ext uri="{FF2B5EF4-FFF2-40B4-BE49-F238E27FC236}">
                <a16:creationId xmlns:a16="http://schemas.microsoft.com/office/drawing/2014/main" id="{6B2113C0-4A50-432A-B4B3-FA16E1364552}"/>
              </a:ext>
            </a:extLst>
          </p:cNvPr>
          <p:cNvSpPr/>
          <p:nvPr/>
        </p:nvSpPr>
        <p:spPr>
          <a:xfrm>
            <a:off x="6349727" y="5138897"/>
            <a:ext cx="2774198" cy="1310615"/>
          </a:xfrm>
          <a:prstGeom prst="rect">
            <a:avLst/>
          </a:prstGeom>
        </p:spPr>
        <p:txBody>
          <a:bodyPr wrap="square">
            <a:spAutoFit/>
          </a:bodyPr>
          <a:lstStyle/>
          <a:p>
            <a:pPr marL="136922" indent="-136922">
              <a:lnSpc>
                <a:spcPts val="1900"/>
              </a:lnSpc>
              <a:buFont typeface="Arial" pitchFamily="34" charset="0"/>
              <a:buChar char="•"/>
            </a:pPr>
            <a:r>
              <a:rPr lang="fr-FR"/>
              <a:t>Bavard, </a:t>
            </a:r>
          </a:p>
          <a:p>
            <a:pPr marL="136922" indent="-136922">
              <a:lnSpc>
                <a:spcPts val="1900"/>
              </a:lnSpc>
              <a:buFont typeface="Arial" pitchFamily="34" charset="0"/>
              <a:buChar char="•"/>
            </a:pPr>
            <a:r>
              <a:rPr lang="fr-FR"/>
              <a:t>Convivial, </a:t>
            </a:r>
          </a:p>
          <a:p>
            <a:pPr marL="136922" indent="-136922">
              <a:lnSpc>
                <a:spcPts val="1900"/>
              </a:lnSpc>
              <a:buFont typeface="Arial" pitchFamily="34" charset="0"/>
              <a:buChar char="•"/>
            </a:pPr>
            <a:r>
              <a:rPr lang="fr-FR"/>
              <a:t>Aime faire plaisir</a:t>
            </a:r>
          </a:p>
          <a:p>
            <a:pPr marL="136922" indent="-136922">
              <a:lnSpc>
                <a:spcPts val="1900"/>
              </a:lnSpc>
              <a:buFont typeface="Arial" pitchFamily="34" charset="0"/>
              <a:buChar char="•"/>
            </a:pPr>
            <a:r>
              <a:rPr lang="fr-FR"/>
              <a:t>Sensible à la relation humaine</a:t>
            </a:r>
          </a:p>
        </p:txBody>
      </p:sp>
      <p:sp>
        <p:nvSpPr>
          <p:cNvPr id="81" name="Rectangle 80">
            <a:extLst>
              <a:ext uri="{FF2B5EF4-FFF2-40B4-BE49-F238E27FC236}">
                <a16:creationId xmlns:a16="http://schemas.microsoft.com/office/drawing/2014/main" id="{5811835E-CB11-4E3F-A02F-AE59AE7CA1B4}"/>
              </a:ext>
            </a:extLst>
          </p:cNvPr>
          <p:cNvSpPr/>
          <p:nvPr/>
        </p:nvSpPr>
        <p:spPr>
          <a:xfrm>
            <a:off x="9381269" y="5084037"/>
            <a:ext cx="2608647" cy="1066959"/>
          </a:xfrm>
          <a:prstGeom prst="rect">
            <a:avLst/>
          </a:prstGeom>
        </p:spPr>
        <p:txBody>
          <a:bodyPr wrap="square">
            <a:spAutoFit/>
          </a:bodyPr>
          <a:lstStyle/>
          <a:p>
            <a:pPr marL="136922" indent="-136922">
              <a:lnSpc>
                <a:spcPts val="1900"/>
              </a:lnSpc>
              <a:buFont typeface="Arial" pitchFamily="34" charset="0"/>
              <a:buChar char="•"/>
            </a:pPr>
            <a:r>
              <a:rPr lang="fr-FR"/>
              <a:t>S’intéresse à l’écologie, au développement durable</a:t>
            </a:r>
          </a:p>
          <a:p>
            <a:pPr marL="136922" indent="-136922">
              <a:lnSpc>
                <a:spcPts val="1900"/>
              </a:lnSpc>
              <a:buFont typeface="Arial" pitchFamily="34" charset="0"/>
              <a:buChar char="•"/>
            </a:pPr>
            <a:r>
              <a:rPr lang="fr-FR"/>
              <a:t>Sensible à la relation</a:t>
            </a:r>
          </a:p>
        </p:txBody>
      </p:sp>
      <p:sp>
        <p:nvSpPr>
          <p:cNvPr id="24" name="ZoneTexte 23">
            <a:extLst>
              <a:ext uri="{FF2B5EF4-FFF2-40B4-BE49-F238E27FC236}">
                <a16:creationId xmlns:a16="http://schemas.microsoft.com/office/drawing/2014/main" id="{AD260391-63E2-4F62-BD84-721090289F9B}"/>
              </a:ext>
            </a:extLst>
          </p:cNvPr>
          <p:cNvSpPr txBox="1"/>
          <p:nvPr/>
        </p:nvSpPr>
        <p:spPr>
          <a:xfrm>
            <a:off x="3400205" y="100958"/>
            <a:ext cx="5622349" cy="1200329"/>
          </a:xfrm>
          <a:prstGeom prst="rect">
            <a:avLst/>
          </a:prstGeom>
          <a:noFill/>
        </p:spPr>
        <p:txBody>
          <a:bodyPr wrap="square" rtlCol="0">
            <a:spAutoFit/>
          </a:bodyPr>
          <a:lstStyle/>
          <a:p>
            <a:r>
              <a:rPr lang="fr-FR" sz="3600" b="1"/>
              <a:t>Différents types de clients</a:t>
            </a:r>
          </a:p>
          <a:p>
            <a:r>
              <a:rPr lang="fr-FR" sz="3600" b="1"/>
              <a:t>Comment les reconnaitre ?</a:t>
            </a:r>
          </a:p>
        </p:txBody>
      </p:sp>
      <p:pic>
        <p:nvPicPr>
          <p:cNvPr id="25" name="Picture 2" descr="Résultat de recherche d'images pour &quot;profil client&quot;">
            <a:extLst>
              <a:ext uri="{FF2B5EF4-FFF2-40B4-BE49-F238E27FC236}">
                <a16:creationId xmlns:a16="http://schemas.microsoft.com/office/drawing/2014/main" id="{B95980C9-D5D8-433E-9294-74CD039D249D}"/>
              </a:ext>
            </a:extLst>
          </p:cNvPr>
          <p:cNvPicPr>
            <a:picLocks noChangeAspect="1" noChangeArrowheads="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Lst>
          </a:blip>
          <a:srcRect/>
          <a:stretch>
            <a:fillRect/>
          </a:stretch>
        </p:blipFill>
        <p:spPr bwMode="auto">
          <a:xfrm>
            <a:off x="439846" y="1497147"/>
            <a:ext cx="2392206" cy="2412396"/>
          </a:xfrm>
          <a:prstGeom prst="ellipse">
            <a:avLst/>
          </a:prstGeom>
          <a:noFill/>
          <a:effectLst>
            <a:innerShdw blurRad="63500" dist="50800" dir="10800000">
              <a:prstClr val="black">
                <a:alpha val="50000"/>
              </a:prstClr>
            </a:innerShdw>
          </a:effectLst>
        </p:spPr>
      </p:pic>
    </p:spTree>
    <p:custDataLst>
      <p:tags r:id="rId1"/>
    </p:custDataLst>
    <p:extLst>
      <p:ext uri="{BB962C8B-B14F-4D97-AF65-F5344CB8AC3E}">
        <p14:creationId xmlns:p14="http://schemas.microsoft.com/office/powerpoint/2010/main" val="1570632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1D23D83-4387-444F-948C-DEE50E8C450C}"/>
              </a:ext>
            </a:extLst>
          </p:cNvPr>
          <p:cNvSpPr/>
          <p:nvPr/>
        </p:nvSpPr>
        <p:spPr>
          <a:xfrm>
            <a:off x="3270379" y="1497147"/>
            <a:ext cx="2707697" cy="24649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t"/>
          <a:lstStyle/>
          <a:p>
            <a:r>
              <a:rPr lang="fr-FR" sz="3200" b="1"/>
              <a:t>      écurité</a:t>
            </a:r>
          </a:p>
        </p:txBody>
      </p:sp>
      <p:sp>
        <p:nvSpPr>
          <p:cNvPr id="37" name="Rectangle : coins arrondis 36">
            <a:extLst>
              <a:ext uri="{FF2B5EF4-FFF2-40B4-BE49-F238E27FC236}">
                <a16:creationId xmlns:a16="http://schemas.microsoft.com/office/drawing/2014/main" id="{38525EEB-9781-4B57-8D51-3F9F7F6C89B0}"/>
              </a:ext>
            </a:extLst>
          </p:cNvPr>
          <p:cNvSpPr/>
          <p:nvPr/>
        </p:nvSpPr>
        <p:spPr>
          <a:xfrm>
            <a:off x="6314916" y="1497147"/>
            <a:ext cx="2707697" cy="2464956"/>
          </a:xfrm>
          <a:prstGeom prst="roundRect">
            <a:avLst/>
          </a:prstGeom>
          <a:solidFill>
            <a:srgbClr val="F3A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rgueil</a:t>
            </a:r>
          </a:p>
        </p:txBody>
      </p:sp>
      <p:sp>
        <p:nvSpPr>
          <p:cNvPr id="38" name="Rectangle : coins arrondis 37">
            <a:extLst>
              <a:ext uri="{FF2B5EF4-FFF2-40B4-BE49-F238E27FC236}">
                <a16:creationId xmlns:a16="http://schemas.microsoft.com/office/drawing/2014/main" id="{E58484FC-6FCC-4E37-9078-849731D7C316}"/>
              </a:ext>
            </a:extLst>
          </p:cNvPr>
          <p:cNvSpPr/>
          <p:nvPr/>
        </p:nvSpPr>
        <p:spPr>
          <a:xfrm>
            <a:off x="9369844" y="1497147"/>
            <a:ext cx="2707697" cy="246495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ouveauté</a:t>
            </a:r>
          </a:p>
        </p:txBody>
      </p:sp>
      <p:sp>
        <p:nvSpPr>
          <p:cNvPr id="39" name="Rectangle : coins arrondis 38">
            <a:extLst>
              <a:ext uri="{FF2B5EF4-FFF2-40B4-BE49-F238E27FC236}">
                <a16:creationId xmlns:a16="http://schemas.microsoft.com/office/drawing/2014/main" id="{E6F3ECB5-F8DB-425A-A80C-C526F45AA5A0}"/>
              </a:ext>
            </a:extLst>
          </p:cNvPr>
          <p:cNvSpPr/>
          <p:nvPr/>
        </p:nvSpPr>
        <p:spPr>
          <a:xfrm>
            <a:off x="365516" y="4249770"/>
            <a:ext cx="2533211" cy="2464956"/>
          </a:xfrm>
          <a:prstGeom prst="roundRect">
            <a:avLst/>
          </a:prstGeom>
          <a:solidFill>
            <a:srgbClr val="E66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onfort</a:t>
            </a:r>
          </a:p>
        </p:txBody>
      </p:sp>
      <p:sp>
        <p:nvSpPr>
          <p:cNvPr id="40" name="Rectangle : coins arrondis 39">
            <a:extLst>
              <a:ext uri="{FF2B5EF4-FFF2-40B4-BE49-F238E27FC236}">
                <a16:creationId xmlns:a16="http://schemas.microsoft.com/office/drawing/2014/main" id="{7FD2A90B-896C-4207-9877-105BB4407801}"/>
              </a:ext>
            </a:extLst>
          </p:cNvPr>
          <p:cNvSpPr/>
          <p:nvPr/>
        </p:nvSpPr>
        <p:spPr>
          <a:xfrm>
            <a:off x="3270379" y="4267634"/>
            <a:ext cx="2707697" cy="24649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rgent</a:t>
            </a:r>
          </a:p>
        </p:txBody>
      </p:sp>
      <p:sp>
        <p:nvSpPr>
          <p:cNvPr id="47" name="Rectangle : coins arrondis 46">
            <a:extLst>
              <a:ext uri="{FF2B5EF4-FFF2-40B4-BE49-F238E27FC236}">
                <a16:creationId xmlns:a16="http://schemas.microsoft.com/office/drawing/2014/main" id="{25B7A01E-1B3C-457D-A39C-3C948BEB13AE}"/>
              </a:ext>
            </a:extLst>
          </p:cNvPr>
          <p:cNvSpPr/>
          <p:nvPr/>
        </p:nvSpPr>
        <p:spPr>
          <a:xfrm>
            <a:off x="6294134" y="4246121"/>
            <a:ext cx="2707697" cy="2464956"/>
          </a:xfrm>
          <a:prstGeom prst="roundRect">
            <a:avLst/>
          </a:prstGeom>
          <a:solidFill>
            <a:srgbClr val="E2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ympathie</a:t>
            </a:r>
          </a:p>
        </p:txBody>
      </p:sp>
      <p:sp>
        <p:nvSpPr>
          <p:cNvPr id="48" name="Rectangle : coins arrondis 47">
            <a:extLst>
              <a:ext uri="{FF2B5EF4-FFF2-40B4-BE49-F238E27FC236}">
                <a16:creationId xmlns:a16="http://schemas.microsoft.com/office/drawing/2014/main" id="{9E54DDE1-E4F5-4601-8FFB-75786A0AE323}"/>
              </a:ext>
            </a:extLst>
          </p:cNvPr>
          <p:cNvSpPr/>
          <p:nvPr/>
        </p:nvSpPr>
        <p:spPr>
          <a:xfrm>
            <a:off x="9373483" y="4239520"/>
            <a:ext cx="2707697" cy="2464956"/>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a:t>      cologie</a:t>
            </a:r>
          </a:p>
        </p:txBody>
      </p:sp>
      <p:sp>
        <p:nvSpPr>
          <p:cNvPr id="15" name="Rectangle 14">
            <a:extLst>
              <a:ext uri="{FF2B5EF4-FFF2-40B4-BE49-F238E27FC236}">
                <a16:creationId xmlns:a16="http://schemas.microsoft.com/office/drawing/2014/main" id="{A435A6A4-7704-47F2-AFF0-FBC85AAC541B}"/>
              </a:ext>
            </a:extLst>
          </p:cNvPr>
          <p:cNvSpPr/>
          <p:nvPr/>
        </p:nvSpPr>
        <p:spPr>
          <a:xfrm>
            <a:off x="3479929" y="1554026"/>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49" name="Rectangle 48">
            <a:extLst>
              <a:ext uri="{FF2B5EF4-FFF2-40B4-BE49-F238E27FC236}">
                <a16:creationId xmlns:a16="http://schemas.microsoft.com/office/drawing/2014/main" id="{C01C6D2B-D8AE-46EE-B80B-302F9B7B7C07}"/>
              </a:ext>
            </a:extLst>
          </p:cNvPr>
          <p:cNvSpPr/>
          <p:nvPr/>
        </p:nvSpPr>
        <p:spPr>
          <a:xfrm>
            <a:off x="6524466" y="1552388"/>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O</a:t>
            </a:r>
          </a:p>
        </p:txBody>
      </p:sp>
      <p:sp>
        <p:nvSpPr>
          <p:cNvPr id="50" name="Rectangle 49">
            <a:extLst>
              <a:ext uri="{FF2B5EF4-FFF2-40B4-BE49-F238E27FC236}">
                <a16:creationId xmlns:a16="http://schemas.microsoft.com/office/drawing/2014/main" id="{6E3803AA-F0D5-427D-8B27-0FA147D44688}"/>
              </a:ext>
            </a:extLst>
          </p:cNvPr>
          <p:cNvSpPr/>
          <p:nvPr/>
        </p:nvSpPr>
        <p:spPr>
          <a:xfrm>
            <a:off x="9579393" y="1548849"/>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N</a:t>
            </a:r>
          </a:p>
        </p:txBody>
      </p:sp>
      <p:sp>
        <p:nvSpPr>
          <p:cNvPr id="51" name="Rectangle 50">
            <a:extLst>
              <a:ext uri="{FF2B5EF4-FFF2-40B4-BE49-F238E27FC236}">
                <a16:creationId xmlns:a16="http://schemas.microsoft.com/office/drawing/2014/main" id="{540C6527-8D60-4DF3-B6CA-441B9180D6C8}"/>
              </a:ext>
            </a:extLst>
          </p:cNvPr>
          <p:cNvSpPr/>
          <p:nvPr/>
        </p:nvSpPr>
        <p:spPr>
          <a:xfrm>
            <a:off x="575065" y="4301472"/>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C</a:t>
            </a:r>
          </a:p>
        </p:txBody>
      </p:sp>
      <p:sp>
        <p:nvSpPr>
          <p:cNvPr id="52" name="Rectangle 51">
            <a:extLst>
              <a:ext uri="{FF2B5EF4-FFF2-40B4-BE49-F238E27FC236}">
                <a16:creationId xmlns:a16="http://schemas.microsoft.com/office/drawing/2014/main" id="{28F3FF08-FFE9-4D37-809B-FCDCD4D2949F}"/>
              </a:ext>
            </a:extLst>
          </p:cNvPr>
          <p:cNvSpPr/>
          <p:nvPr/>
        </p:nvSpPr>
        <p:spPr>
          <a:xfrm>
            <a:off x="3479927" y="4319336"/>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A</a:t>
            </a:r>
          </a:p>
        </p:txBody>
      </p:sp>
      <p:sp>
        <p:nvSpPr>
          <p:cNvPr id="53" name="Rectangle 52">
            <a:extLst>
              <a:ext uri="{FF2B5EF4-FFF2-40B4-BE49-F238E27FC236}">
                <a16:creationId xmlns:a16="http://schemas.microsoft.com/office/drawing/2014/main" id="{293CEEAD-E3A2-493E-AB11-663A81B3DDB1}"/>
              </a:ext>
            </a:extLst>
          </p:cNvPr>
          <p:cNvSpPr/>
          <p:nvPr/>
        </p:nvSpPr>
        <p:spPr>
          <a:xfrm>
            <a:off x="6503682" y="4297823"/>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54" name="Rectangle 53">
            <a:extLst>
              <a:ext uri="{FF2B5EF4-FFF2-40B4-BE49-F238E27FC236}">
                <a16:creationId xmlns:a16="http://schemas.microsoft.com/office/drawing/2014/main" id="{020D7E2B-39E8-4A6E-A7F7-D87FB8563863}"/>
              </a:ext>
            </a:extLst>
          </p:cNvPr>
          <p:cNvSpPr/>
          <p:nvPr/>
        </p:nvSpPr>
        <p:spPr>
          <a:xfrm>
            <a:off x="9591733" y="4267632"/>
            <a:ext cx="580321" cy="579510"/>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E</a:t>
            </a:r>
          </a:p>
        </p:txBody>
      </p:sp>
      <p:sp>
        <p:nvSpPr>
          <p:cNvPr id="73" name="ZoneTexte 72">
            <a:extLst>
              <a:ext uri="{FF2B5EF4-FFF2-40B4-BE49-F238E27FC236}">
                <a16:creationId xmlns:a16="http://schemas.microsoft.com/office/drawing/2014/main" id="{0612AB89-846B-4051-9625-2C62E619D6CD}"/>
              </a:ext>
            </a:extLst>
          </p:cNvPr>
          <p:cNvSpPr txBox="1"/>
          <p:nvPr/>
        </p:nvSpPr>
        <p:spPr>
          <a:xfrm>
            <a:off x="3270380" y="2290813"/>
            <a:ext cx="2697306" cy="1200329"/>
          </a:xfrm>
          <a:prstGeom prst="rect">
            <a:avLst/>
          </a:prstGeom>
          <a:noFill/>
        </p:spPr>
        <p:txBody>
          <a:bodyPr wrap="square">
            <a:spAutoFit/>
          </a:bodyPr>
          <a:lstStyle/>
          <a:p>
            <a:pPr marL="136922" indent="-136922">
              <a:buFont typeface="Arial" pitchFamily="34" charset="0"/>
              <a:buChar char="•"/>
            </a:pPr>
            <a:r>
              <a:rPr lang="fr-FR" sz="1800"/>
              <a:t>Démontrer</a:t>
            </a:r>
          </a:p>
          <a:p>
            <a:pPr marL="136922" indent="-136922">
              <a:buFont typeface="Arial" pitchFamily="34" charset="0"/>
              <a:buChar char="•"/>
            </a:pPr>
            <a:r>
              <a:rPr lang="fr-FR" sz="1800"/>
              <a:t>Prouver</a:t>
            </a:r>
          </a:p>
          <a:p>
            <a:pPr marL="136922" indent="-136922">
              <a:buFont typeface="Arial" pitchFamily="34" charset="0"/>
              <a:buChar char="•"/>
            </a:pPr>
            <a:r>
              <a:rPr lang="fr-FR" sz="1800"/>
              <a:t>Rassurer</a:t>
            </a:r>
          </a:p>
          <a:p>
            <a:pPr marL="136922" indent="-136922">
              <a:buFont typeface="Arial" pitchFamily="34" charset="0"/>
              <a:buChar char="•"/>
            </a:pPr>
            <a:r>
              <a:rPr lang="fr-FR" sz="1800"/>
              <a:t>Garantir</a:t>
            </a:r>
          </a:p>
        </p:txBody>
      </p:sp>
      <p:sp>
        <p:nvSpPr>
          <p:cNvPr id="74" name="Rectangle 73">
            <a:extLst>
              <a:ext uri="{FF2B5EF4-FFF2-40B4-BE49-F238E27FC236}">
                <a16:creationId xmlns:a16="http://schemas.microsoft.com/office/drawing/2014/main" id="{7439559D-B648-44C0-8EF2-BC3BC5C05901}"/>
              </a:ext>
            </a:extLst>
          </p:cNvPr>
          <p:cNvSpPr/>
          <p:nvPr/>
        </p:nvSpPr>
        <p:spPr>
          <a:xfrm>
            <a:off x="6347671" y="2326283"/>
            <a:ext cx="2741458" cy="923330"/>
          </a:xfrm>
          <a:prstGeom prst="rect">
            <a:avLst/>
          </a:prstGeom>
        </p:spPr>
        <p:txBody>
          <a:bodyPr wrap="square">
            <a:spAutoFit/>
          </a:bodyPr>
          <a:lstStyle/>
          <a:p>
            <a:pPr marL="136922" indent="-136922">
              <a:buFont typeface="Arial" pitchFamily="34" charset="0"/>
              <a:buChar char="•"/>
            </a:pPr>
            <a:r>
              <a:rPr lang="fr-FR" sz="1800"/>
              <a:t>Flatter</a:t>
            </a:r>
          </a:p>
          <a:p>
            <a:pPr marL="136922" indent="-136922">
              <a:buFont typeface="Arial" pitchFamily="34" charset="0"/>
              <a:buChar char="•"/>
            </a:pPr>
            <a:r>
              <a:rPr lang="fr-FR" sz="1800"/>
              <a:t>Valoriser</a:t>
            </a:r>
          </a:p>
          <a:p>
            <a:pPr marL="136922" indent="-136922">
              <a:buFont typeface="Arial" pitchFamily="34" charset="0"/>
              <a:buChar char="•"/>
            </a:pPr>
            <a:r>
              <a:rPr lang="fr-FR" sz="1800"/>
              <a:t>Mettre en valeur</a:t>
            </a:r>
          </a:p>
        </p:txBody>
      </p:sp>
      <p:sp>
        <p:nvSpPr>
          <p:cNvPr id="75" name="Rectangle 74">
            <a:extLst>
              <a:ext uri="{FF2B5EF4-FFF2-40B4-BE49-F238E27FC236}">
                <a16:creationId xmlns:a16="http://schemas.microsoft.com/office/drawing/2014/main" id="{60323C09-26F5-476D-9DB7-DAC09F6D3D81}"/>
              </a:ext>
            </a:extLst>
          </p:cNvPr>
          <p:cNvSpPr/>
          <p:nvPr/>
        </p:nvSpPr>
        <p:spPr>
          <a:xfrm>
            <a:off x="9436360" y="2296458"/>
            <a:ext cx="2707697" cy="923330"/>
          </a:xfrm>
          <a:prstGeom prst="rect">
            <a:avLst/>
          </a:prstGeom>
        </p:spPr>
        <p:txBody>
          <a:bodyPr wrap="square">
            <a:spAutoFit/>
          </a:bodyPr>
          <a:lstStyle/>
          <a:p>
            <a:pPr marL="136922" indent="-136922">
              <a:buFont typeface="Arial" pitchFamily="34" charset="0"/>
              <a:buChar char="•"/>
            </a:pPr>
            <a:r>
              <a:rPr lang="fr-FR" sz="1800"/>
              <a:t>Etonner</a:t>
            </a:r>
          </a:p>
          <a:p>
            <a:pPr marL="136922" indent="-136922">
              <a:buFont typeface="Arial" pitchFamily="34" charset="0"/>
              <a:buChar char="•"/>
            </a:pPr>
            <a:r>
              <a:rPr lang="fr-FR" sz="1800"/>
              <a:t>Montrer de l’enthousiasme</a:t>
            </a:r>
          </a:p>
        </p:txBody>
      </p:sp>
      <p:sp>
        <p:nvSpPr>
          <p:cNvPr id="77" name="ZoneTexte 76">
            <a:extLst>
              <a:ext uri="{FF2B5EF4-FFF2-40B4-BE49-F238E27FC236}">
                <a16:creationId xmlns:a16="http://schemas.microsoft.com/office/drawing/2014/main" id="{F88260E1-F64F-48F6-9E8B-8012E235B72A}"/>
              </a:ext>
            </a:extLst>
          </p:cNvPr>
          <p:cNvSpPr txBox="1"/>
          <p:nvPr/>
        </p:nvSpPr>
        <p:spPr>
          <a:xfrm>
            <a:off x="430403" y="5112071"/>
            <a:ext cx="2560533" cy="923330"/>
          </a:xfrm>
          <a:prstGeom prst="rect">
            <a:avLst/>
          </a:prstGeom>
          <a:noFill/>
        </p:spPr>
        <p:txBody>
          <a:bodyPr wrap="square">
            <a:spAutoFit/>
          </a:bodyPr>
          <a:lstStyle/>
          <a:p>
            <a:pPr marL="136922" indent="-136922">
              <a:buFont typeface="Arial" pitchFamily="34" charset="0"/>
              <a:buChar char="•"/>
            </a:pPr>
            <a:r>
              <a:rPr lang="fr-FR" sz="1800"/>
              <a:t>Conforter</a:t>
            </a:r>
          </a:p>
          <a:p>
            <a:pPr marL="136922" indent="-136922">
              <a:buFont typeface="Arial" pitchFamily="34" charset="0"/>
              <a:buChar char="•"/>
            </a:pPr>
            <a:r>
              <a:rPr lang="fr-FR" sz="1800"/>
              <a:t>Simplifier la vie</a:t>
            </a:r>
          </a:p>
          <a:p>
            <a:pPr marL="136922" indent="-136922">
              <a:buFont typeface="Arial" pitchFamily="34" charset="0"/>
              <a:buChar char="•"/>
            </a:pPr>
            <a:r>
              <a:rPr lang="fr-FR" sz="1800"/>
              <a:t>Se montrer posé</a:t>
            </a:r>
          </a:p>
        </p:txBody>
      </p:sp>
      <p:sp>
        <p:nvSpPr>
          <p:cNvPr id="79" name="ZoneTexte 78">
            <a:extLst>
              <a:ext uri="{FF2B5EF4-FFF2-40B4-BE49-F238E27FC236}">
                <a16:creationId xmlns:a16="http://schemas.microsoft.com/office/drawing/2014/main" id="{6D38BC6B-DEDC-4330-97F9-6A2003FD31B7}"/>
              </a:ext>
            </a:extLst>
          </p:cNvPr>
          <p:cNvSpPr txBox="1"/>
          <p:nvPr/>
        </p:nvSpPr>
        <p:spPr>
          <a:xfrm>
            <a:off x="3296088" y="5144558"/>
            <a:ext cx="2681987" cy="1477328"/>
          </a:xfrm>
          <a:prstGeom prst="rect">
            <a:avLst/>
          </a:prstGeom>
          <a:noFill/>
        </p:spPr>
        <p:txBody>
          <a:bodyPr wrap="square">
            <a:spAutoFit/>
          </a:bodyPr>
          <a:lstStyle/>
          <a:p>
            <a:pPr marL="136922" indent="-136922">
              <a:buFont typeface="Arial" pitchFamily="34" charset="0"/>
              <a:buChar char="•"/>
            </a:pPr>
            <a:r>
              <a:rPr lang="fr-FR" sz="1800"/>
              <a:t>Comparer</a:t>
            </a:r>
          </a:p>
          <a:p>
            <a:pPr marL="136922" indent="-136922">
              <a:buFont typeface="Arial" pitchFamily="34" charset="0"/>
              <a:buChar char="•"/>
            </a:pPr>
            <a:r>
              <a:rPr lang="fr-FR" sz="1800"/>
              <a:t>Chiffrer</a:t>
            </a:r>
          </a:p>
          <a:p>
            <a:pPr marL="136922" indent="-136922">
              <a:buFont typeface="Arial" pitchFamily="34" charset="0"/>
              <a:buChar char="•"/>
            </a:pPr>
            <a:r>
              <a:rPr lang="fr-FR" sz="1800"/>
              <a:t>Faites ressortir les économies</a:t>
            </a:r>
          </a:p>
          <a:p>
            <a:endParaRPr lang="fr-FR" sz="1800"/>
          </a:p>
        </p:txBody>
      </p:sp>
      <p:sp>
        <p:nvSpPr>
          <p:cNvPr id="80" name="Rectangle 79">
            <a:extLst>
              <a:ext uri="{FF2B5EF4-FFF2-40B4-BE49-F238E27FC236}">
                <a16:creationId xmlns:a16="http://schemas.microsoft.com/office/drawing/2014/main" id="{6B2113C0-4A50-432A-B4B3-FA16E1364552}"/>
              </a:ext>
            </a:extLst>
          </p:cNvPr>
          <p:cNvSpPr/>
          <p:nvPr/>
        </p:nvSpPr>
        <p:spPr>
          <a:xfrm>
            <a:off x="6294133" y="5087786"/>
            <a:ext cx="2774198" cy="1200329"/>
          </a:xfrm>
          <a:prstGeom prst="rect">
            <a:avLst/>
          </a:prstGeom>
        </p:spPr>
        <p:txBody>
          <a:bodyPr wrap="square">
            <a:spAutoFit/>
          </a:bodyPr>
          <a:lstStyle/>
          <a:p>
            <a:pPr marL="136922" indent="-136922">
              <a:buFont typeface="Arial" pitchFamily="34" charset="0"/>
              <a:buChar char="•"/>
            </a:pPr>
            <a:r>
              <a:rPr lang="fr-FR" sz="1800"/>
              <a:t>Être chaleureux, attentif, attentionné, délicat, convivial. </a:t>
            </a:r>
          </a:p>
          <a:p>
            <a:pPr marL="136922" indent="-136922">
              <a:buFont typeface="Arial" pitchFamily="34" charset="0"/>
              <a:buChar char="•"/>
            </a:pPr>
            <a:r>
              <a:rPr lang="fr-FR" sz="1800"/>
              <a:t>Prendre son temps</a:t>
            </a:r>
          </a:p>
        </p:txBody>
      </p:sp>
      <p:sp>
        <p:nvSpPr>
          <p:cNvPr id="81" name="Rectangle 80">
            <a:extLst>
              <a:ext uri="{FF2B5EF4-FFF2-40B4-BE49-F238E27FC236}">
                <a16:creationId xmlns:a16="http://schemas.microsoft.com/office/drawing/2014/main" id="{5811835E-CB11-4E3F-A02F-AE59AE7CA1B4}"/>
              </a:ext>
            </a:extLst>
          </p:cNvPr>
          <p:cNvSpPr/>
          <p:nvPr/>
        </p:nvSpPr>
        <p:spPr>
          <a:xfrm>
            <a:off x="9419368" y="5126944"/>
            <a:ext cx="2608647" cy="923330"/>
          </a:xfrm>
          <a:prstGeom prst="rect">
            <a:avLst/>
          </a:prstGeom>
        </p:spPr>
        <p:txBody>
          <a:bodyPr wrap="square">
            <a:spAutoFit/>
          </a:bodyPr>
          <a:lstStyle/>
          <a:p>
            <a:pPr marL="136922" indent="-136922">
              <a:buFont typeface="Arial" pitchFamily="34" charset="0"/>
              <a:buChar char="•"/>
            </a:pPr>
            <a:r>
              <a:rPr lang="fr-FR" sz="1800"/>
              <a:t>Conforter</a:t>
            </a:r>
          </a:p>
          <a:p>
            <a:pPr marL="136922" indent="-136922">
              <a:buFont typeface="Arial" pitchFamily="34" charset="0"/>
              <a:buChar char="•"/>
            </a:pPr>
            <a:r>
              <a:rPr lang="fr-FR" sz="1800"/>
              <a:t>Rassurer</a:t>
            </a:r>
          </a:p>
          <a:p>
            <a:pPr marL="136922" indent="-136922">
              <a:buFont typeface="Arial" pitchFamily="34" charset="0"/>
              <a:buChar char="•"/>
            </a:pPr>
            <a:r>
              <a:rPr lang="fr-FR" sz="1800"/>
              <a:t>Expliquer</a:t>
            </a:r>
          </a:p>
        </p:txBody>
      </p:sp>
      <p:sp>
        <p:nvSpPr>
          <p:cNvPr id="24" name="ZoneTexte 23">
            <a:extLst>
              <a:ext uri="{FF2B5EF4-FFF2-40B4-BE49-F238E27FC236}">
                <a16:creationId xmlns:a16="http://schemas.microsoft.com/office/drawing/2014/main" id="{AD260391-63E2-4F62-BD84-721090289F9B}"/>
              </a:ext>
            </a:extLst>
          </p:cNvPr>
          <p:cNvSpPr txBox="1"/>
          <p:nvPr/>
        </p:nvSpPr>
        <p:spPr>
          <a:xfrm>
            <a:off x="3400205" y="100958"/>
            <a:ext cx="5622349" cy="646331"/>
          </a:xfrm>
          <a:prstGeom prst="rect">
            <a:avLst/>
          </a:prstGeom>
          <a:noFill/>
        </p:spPr>
        <p:txBody>
          <a:bodyPr wrap="square" rtlCol="0">
            <a:spAutoFit/>
          </a:bodyPr>
          <a:lstStyle/>
          <a:p>
            <a:pPr algn="ctr"/>
            <a:r>
              <a:rPr lang="fr-FR" sz="3600" b="1"/>
              <a:t>Comment agir ?</a:t>
            </a:r>
          </a:p>
        </p:txBody>
      </p:sp>
      <p:sp>
        <p:nvSpPr>
          <p:cNvPr id="2" name="AutoShape 2" descr="Community Cloud : Présentation et Fonctionnalités - Flow Line">
            <a:extLst>
              <a:ext uri="{FF2B5EF4-FFF2-40B4-BE49-F238E27FC236}">
                <a16:creationId xmlns:a16="http://schemas.microsoft.com/office/drawing/2014/main" id="{57B940A4-ABE4-48F6-8CFD-25DF9F2FC5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6" name="Picture 4" descr="Qu&amp;#39;est-ce que l&amp;#39;autisme? | Fédération québécoise de l&amp;#39;autisme">
            <a:extLst>
              <a:ext uri="{FF2B5EF4-FFF2-40B4-BE49-F238E27FC236}">
                <a16:creationId xmlns:a16="http://schemas.microsoft.com/office/drawing/2014/main" id="{943CA461-2462-4ED5-BFDD-1DB06D764A24}"/>
              </a:ext>
            </a:extLst>
          </p:cNvPr>
          <p:cNvPicPr>
            <a:picLocks noChangeAspect="1" noChangeArrowheads="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7579" y="1462200"/>
            <a:ext cx="2549084" cy="2464956"/>
          </a:xfrm>
          <a:prstGeom prst="ellipse">
            <a:avLst/>
          </a:prstGeom>
          <a:noFill/>
          <a:effectLst>
            <a:innerShdw blurRad="63500" dist="50800" dir="10800000">
              <a:prstClr val="black">
                <a:alpha val="50000"/>
              </a:prstClr>
            </a:inn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9789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5334001" y="487754"/>
            <a:ext cx="6858000" cy="4585871"/>
          </a:xfrm>
          <a:prstGeom prst="rect">
            <a:avLst/>
          </a:prstGeom>
          <a:noFill/>
        </p:spPr>
        <p:txBody>
          <a:bodyPr wrap="square" rtlCol="0">
            <a:spAutoFit/>
          </a:bodyPr>
          <a:lstStyle/>
          <a:p>
            <a:r>
              <a:rPr lang="fr-FR" sz="4400" b="1">
                <a:solidFill>
                  <a:schemeClr val="bg1"/>
                </a:solidFill>
              </a:rPr>
              <a:t>SOMMAIRE</a:t>
            </a:r>
          </a:p>
          <a:p>
            <a:endParaRPr lang="fr-FR" sz="4400" b="1">
              <a:solidFill>
                <a:schemeClr val="bg1"/>
              </a:solidFill>
            </a:endParaRPr>
          </a:p>
          <a:p>
            <a:pPr marL="742950" indent="-742950">
              <a:buFont typeface="+mj-lt"/>
              <a:buAutoNum type="arabicPeriod"/>
            </a:pPr>
            <a:r>
              <a:rPr lang="fr-FR" sz="3600" b="1">
                <a:solidFill>
                  <a:schemeClr val="bg1"/>
                </a:solidFill>
              </a:rPr>
              <a:t>Nos offres</a:t>
            </a:r>
          </a:p>
          <a:p>
            <a:pPr marL="228600" indent="-228600">
              <a:buFont typeface="+mj-lt"/>
              <a:buAutoNum type="arabicPeriod"/>
            </a:pPr>
            <a:endParaRPr lang="fr-FR" sz="800" b="1">
              <a:solidFill>
                <a:schemeClr val="bg1"/>
              </a:solidFill>
            </a:endParaRPr>
          </a:p>
          <a:p>
            <a:pPr marL="742950" indent="-742950">
              <a:buFont typeface="+mj-lt"/>
              <a:buAutoNum type="arabicPeriod"/>
            </a:pPr>
            <a:r>
              <a:rPr lang="fr-FR" sz="3600" b="1">
                <a:solidFill>
                  <a:schemeClr val="bg1"/>
                </a:solidFill>
              </a:rPr>
              <a:t>L’entrée en porte</a:t>
            </a:r>
          </a:p>
          <a:p>
            <a:pPr marL="228600" indent="-228600">
              <a:buFont typeface="+mj-lt"/>
              <a:buAutoNum type="arabicPeriod"/>
            </a:pPr>
            <a:endParaRPr lang="fr-FR" sz="800" b="1">
              <a:solidFill>
                <a:schemeClr val="bg1"/>
              </a:solidFill>
            </a:endParaRPr>
          </a:p>
          <a:p>
            <a:pPr marL="742950" indent="-742950">
              <a:buFont typeface="+mj-lt"/>
              <a:buAutoNum type="arabicPeriod"/>
            </a:pPr>
            <a:r>
              <a:rPr lang="fr-FR" sz="3600" b="1">
                <a:solidFill>
                  <a:schemeClr val="bg1"/>
                </a:solidFill>
              </a:rPr>
              <a:t>Les objections des clients</a:t>
            </a:r>
          </a:p>
          <a:p>
            <a:pPr marL="228600" indent="-228600">
              <a:buFont typeface="+mj-lt"/>
              <a:buAutoNum type="arabicPeriod"/>
            </a:pPr>
            <a:endParaRPr lang="fr-FR" sz="800" b="1">
              <a:solidFill>
                <a:schemeClr val="bg1"/>
              </a:solidFill>
            </a:endParaRPr>
          </a:p>
          <a:p>
            <a:pPr marL="742950" indent="-742950">
              <a:buFont typeface="+mj-lt"/>
              <a:buAutoNum type="arabicPeriod"/>
            </a:pPr>
            <a:r>
              <a:rPr lang="fr-FR" sz="3600" b="1">
                <a:solidFill>
                  <a:schemeClr val="bg1"/>
                </a:solidFill>
              </a:rPr>
              <a:t>Différents types de clients</a:t>
            </a:r>
          </a:p>
          <a:p>
            <a:pPr marL="742950" indent="-742950">
              <a:buFont typeface="+mj-lt"/>
              <a:buAutoNum type="arabicPeriod"/>
            </a:pPr>
            <a:r>
              <a:rPr lang="fr-FR" sz="3600" b="1">
                <a:solidFill>
                  <a:schemeClr val="bg1"/>
                </a:solidFill>
              </a:rPr>
              <a:t>La vente</a:t>
            </a:r>
          </a:p>
        </p:txBody>
      </p:sp>
    </p:spTree>
    <p:custDataLst>
      <p:tags r:id="rId1"/>
    </p:custDataLst>
    <p:extLst>
      <p:ext uri="{BB962C8B-B14F-4D97-AF65-F5344CB8AC3E}">
        <p14:creationId xmlns:p14="http://schemas.microsoft.com/office/powerpoint/2010/main" val="728952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C295A82-B297-4A34-8195-CF7FA87B8FCD}"/>
              </a:ext>
            </a:extLst>
          </p:cNvPr>
          <p:cNvSpPr txBox="1"/>
          <p:nvPr/>
        </p:nvSpPr>
        <p:spPr>
          <a:xfrm>
            <a:off x="3620288" y="171646"/>
            <a:ext cx="4905376" cy="646331"/>
          </a:xfrm>
          <a:prstGeom prst="rect">
            <a:avLst/>
          </a:prstGeom>
          <a:noFill/>
        </p:spPr>
        <p:txBody>
          <a:bodyPr wrap="square" rtlCol="0">
            <a:spAutoFit/>
          </a:bodyPr>
          <a:lstStyle/>
          <a:p>
            <a:r>
              <a:rPr lang="fr-FR" sz="3600" b="1"/>
              <a:t>Préparez vos arguments</a:t>
            </a:r>
          </a:p>
        </p:txBody>
      </p:sp>
      <p:sp>
        <p:nvSpPr>
          <p:cNvPr id="14" name="Rectangle : coins arrondis 13">
            <a:extLst>
              <a:ext uri="{FF2B5EF4-FFF2-40B4-BE49-F238E27FC236}">
                <a16:creationId xmlns:a16="http://schemas.microsoft.com/office/drawing/2014/main" id="{5FD7EDCC-2769-479F-B04F-AB40B29810DC}"/>
              </a:ext>
            </a:extLst>
          </p:cNvPr>
          <p:cNvSpPr/>
          <p:nvPr/>
        </p:nvSpPr>
        <p:spPr>
          <a:xfrm>
            <a:off x="8981608" y="2496424"/>
            <a:ext cx="2257645" cy="372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a:p>
        </p:txBody>
      </p:sp>
      <p:sp>
        <p:nvSpPr>
          <p:cNvPr id="3" name="Rectangle : coins arrondis 2">
            <a:extLst>
              <a:ext uri="{FF2B5EF4-FFF2-40B4-BE49-F238E27FC236}">
                <a16:creationId xmlns:a16="http://schemas.microsoft.com/office/drawing/2014/main" id="{B1D23D83-4387-444F-948C-DEE50E8C450C}"/>
              </a:ext>
            </a:extLst>
          </p:cNvPr>
          <p:cNvSpPr/>
          <p:nvPr/>
        </p:nvSpPr>
        <p:spPr>
          <a:xfrm>
            <a:off x="1343884" y="1372680"/>
            <a:ext cx="2533211" cy="6463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écurité</a:t>
            </a:r>
          </a:p>
        </p:txBody>
      </p:sp>
      <p:sp>
        <p:nvSpPr>
          <p:cNvPr id="37" name="Rectangle : coins arrondis 36">
            <a:extLst>
              <a:ext uri="{FF2B5EF4-FFF2-40B4-BE49-F238E27FC236}">
                <a16:creationId xmlns:a16="http://schemas.microsoft.com/office/drawing/2014/main" id="{38525EEB-9781-4B57-8D51-3F9F7F6C89B0}"/>
              </a:ext>
            </a:extLst>
          </p:cNvPr>
          <p:cNvSpPr/>
          <p:nvPr/>
        </p:nvSpPr>
        <p:spPr>
          <a:xfrm>
            <a:off x="1343884" y="2115797"/>
            <a:ext cx="2533211" cy="646331"/>
          </a:xfrm>
          <a:prstGeom prst="roundRect">
            <a:avLst/>
          </a:prstGeom>
          <a:solidFill>
            <a:srgbClr val="F3A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rgueil</a:t>
            </a:r>
          </a:p>
        </p:txBody>
      </p:sp>
      <p:sp>
        <p:nvSpPr>
          <p:cNvPr id="38" name="Rectangle : coins arrondis 37">
            <a:extLst>
              <a:ext uri="{FF2B5EF4-FFF2-40B4-BE49-F238E27FC236}">
                <a16:creationId xmlns:a16="http://schemas.microsoft.com/office/drawing/2014/main" id="{E58484FC-6FCC-4E37-9078-849731D7C316}"/>
              </a:ext>
            </a:extLst>
          </p:cNvPr>
          <p:cNvSpPr/>
          <p:nvPr/>
        </p:nvSpPr>
        <p:spPr>
          <a:xfrm>
            <a:off x="1343884" y="2858914"/>
            <a:ext cx="2533211" cy="646331"/>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ouveauté</a:t>
            </a:r>
          </a:p>
        </p:txBody>
      </p:sp>
      <p:sp>
        <p:nvSpPr>
          <p:cNvPr id="39" name="Rectangle : coins arrondis 38">
            <a:extLst>
              <a:ext uri="{FF2B5EF4-FFF2-40B4-BE49-F238E27FC236}">
                <a16:creationId xmlns:a16="http://schemas.microsoft.com/office/drawing/2014/main" id="{E6F3ECB5-F8DB-425A-A80C-C526F45AA5A0}"/>
              </a:ext>
            </a:extLst>
          </p:cNvPr>
          <p:cNvSpPr/>
          <p:nvPr/>
        </p:nvSpPr>
        <p:spPr>
          <a:xfrm>
            <a:off x="1343884" y="3602031"/>
            <a:ext cx="2533211" cy="646331"/>
          </a:xfrm>
          <a:prstGeom prst="roundRect">
            <a:avLst/>
          </a:prstGeom>
          <a:solidFill>
            <a:srgbClr val="E66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onfort</a:t>
            </a:r>
          </a:p>
        </p:txBody>
      </p:sp>
      <p:sp>
        <p:nvSpPr>
          <p:cNvPr id="40" name="Rectangle : coins arrondis 39">
            <a:extLst>
              <a:ext uri="{FF2B5EF4-FFF2-40B4-BE49-F238E27FC236}">
                <a16:creationId xmlns:a16="http://schemas.microsoft.com/office/drawing/2014/main" id="{7FD2A90B-896C-4207-9877-105BB4407801}"/>
              </a:ext>
            </a:extLst>
          </p:cNvPr>
          <p:cNvSpPr/>
          <p:nvPr/>
        </p:nvSpPr>
        <p:spPr>
          <a:xfrm>
            <a:off x="1343884" y="4353498"/>
            <a:ext cx="2533211" cy="6463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rgent</a:t>
            </a:r>
          </a:p>
        </p:txBody>
      </p:sp>
      <p:sp>
        <p:nvSpPr>
          <p:cNvPr id="47" name="Rectangle : coins arrondis 46">
            <a:extLst>
              <a:ext uri="{FF2B5EF4-FFF2-40B4-BE49-F238E27FC236}">
                <a16:creationId xmlns:a16="http://schemas.microsoft.com/office/drawing/2014/main" id="{25B7A01E-1B3C-457D-A39C-3C948BEB13AE}"/>
              </a:ext>
            </a:extLst>
          </p:cNvPr>
          <p:cNvSpPr/>
          <p:nvPr/>
        </p:nvSpPr>
        <p:spPr>
          <a:xfrm>
            <a:off x="1343884" y="5104965"/>
            <a:ext cx="2533211" cy="646331"/>
          </a:xfrm>
          <a:prstGeom prst="roundRect">
            <a:avLst/>
          </a:prstGeom>
          <a:solidFill>
            <a:srgbClr val="E2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ympathie</a:t>
            </a:r>
          </a:p>
        </p:txBody>
      </p:sp>
      <p:sp>
        <p:nvSpPr>
          <p:cNvPr id="48" name="Rectangle : coins arrondis 47">
            <a:extLst>
              <a:ext uri="{FF2B5EF4-FFF2-40B4-BE49-F238E27FC236}">
                <a16:creationId xmlns:a16="http://schemas.microsoft.com/office/drawing/2014/main" id="{9E54DDE1-E4F5-4601-8FFB-75786A0AE323}"/>
              </a:ext>
            </a:extLst>
          </p:cNvPr>
          <p:cNvSpPr/>
          <p:nvPr/>
        </p:nvSpPr>
        <p:spPr>
          <a:xfrm>
            <a:off x="1343884" y="5855881"/>
            <a:ext cx="2533211" cy="646331"/>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cologie</a:t>
            </a:r>
          </a:p>
        </p:txBody>
      </p:sp>
      <p:sp>
        <p:nvSpPr>
          <p:cNvPr id="15" name="Rectangle 14">
            <a:extLst>
              <a:ext uri="{FF2B5EF4-FFF2-40B4-BE49-F238E27FC236}">
                <a16:creationId xmlns:a16="http://schemas.microsoft.com/office/drawing/2014/main" id="{A435A6A4-7704-47F2-AFF0-FBC85AAC541B}"/>
              </a:ext>
            </a:extLst>
          </p:cNvPr>
          <p:cNvSpPr/>
          <p:nvPr/>
        </p:nvSpPr>
        <p:spPr>
          <a:xfrm>
            <a:off x="1553434" y="1429559"/>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49" name="Rectangle 48">
            <a:extLst>
              <a:ext uri="{FF2B5EF4-FFF2-40B4-BE49-F238E27FC236}">
                <a16:creationId xmlns:a16="http://schemas.microsoft.com/office/drawing/2014/main" id="{C01C6D2B-D8AE-46EE-B80B-302F9B7B7C07}"/>
              </a:ext>
            </a:extLst>
          </p:cNvPr>
          <p:cNvSpPr/>
          <p:nvPr/>
        </p:nvSpPr>
        <p:spPr>
          <a:xfrm>
            <a:off x="1553434" y="2171038"/>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O</a:t>
            </a:r>
          </a:p>
        </p:txBody>
      </p:sp>
      <p:sp>
        <p:nvSpPr>
          <p:cNvPr id="50" name="Rectangle 49">
            <a:extLst>
              <a:ext uri="{FF2B5EF4-FFF2-40B4-BE49-F238E27FC236}">
                <a16:creationId xmlns:a16="http://schemas.microsoft.com/office/drawing/2014/main" id="{6E3803AA-F0D5-427D-8B27-0FA147D44688}"/>
              </a:ext>
            </a:extLst>
          </p:cNvPr>
          <p:cNvSpPr/>
          <p:nvPr/>
        </p:nvSpPr>
        <p:spPr>
          <a:xfrm>
            <a:off x="1553433" y="2910616"/>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N</a:t>
            </a:r>
          </a:p>
        </p:txBody>
      </p:sp>
      <p:sp>
        <p:nvSpPr>
          <p:cNvPr id="51" name="Rectangle 50">
            <a:extLst>
              <a:ext uri="{FF2B5EF4-FFF2-40B4-BE49-F238E27FC236}">
                <a16:creationId xmlns:a16="http://schemas.microsoft.com/office/drawing/2014/main" id="{540C6527-8D60-4DF3-B6CA-441B9180D6C8}"/>
              </a:ext>
            </a:extLst>
          </p:cNvPr>
          <p:cNvSpPr/>
          <p:nvPr/>
        </p:nvSpPr>
        <p:spPr>
          <a:xfrm>
            <a:off x="1553433" y="3653733"/>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C</a:t>
            </a:r>
          </a:p>
        </p:txBody>
      </p:sp>
      <p:sp>
        <p:nvSpPr>
          <p:cNvPr id="52" name="Rectangle 51">
            <a:extLst>
              <a:ext uri="{FF2B5EF4-FFF2-40B4-BE49-F238E27FC236}">
                <a16:creationId xmlns:a16="http://schemas.microsoft.com/office/drawing/2014/main" id="{28F3FF08-FFE9-4D37-809B-FCDCD4D2949F}"/>
              </a:ext>
            </a:extLst>
          </p:cNvPr>
          <p:cNvSpPr/>
          <p:nvPr/>
        </p:nvSpPr>
        <p:spPr>
          <a:xfrm>
            <a:off x="1553432" y="4405200"/>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A</a:t>
            </a:r>
          </a:p>
        </p:txBody>
      </p:sp>
      <p:sp>
        <p:nvSpPr>
          <p:cNvPr id="53" name="Rectangle 52">
            <a:extLst>
              <a:ext uri="{FF2B5EF4-FFF2-40B4-BE49-F238E27FC236}">
                <a16:creationId xmlns:a16="http://schemas.microsoft.com/office/drawing/2014/main" id="{293CEEAD-E3A2-493E-AB11-663A81B3DDB1}"/>
              </a:ext>
            </a:extLst>
          </p:cNvPr>
          <p:cNvSpPr/>
          <p:nvPr/>
        </p:nvSpPr>
        <p:spPr>
          <a:xfrm>
            <a:off x="1553432" y="5156667"/>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54" name="Rectangle 53">
            <a:extLst>
              <a:ext uri="{FF2B5EF4-FFF2-40B4-BE49-F238E27FC236}">
                <a16:creationId xmlns:a16="http://schemas.microsoft.com/office/drawing/2014/main" id="{020D7E2B-39E8-4A6E-A7F7-D87FB8563863}"/>
              </a:ext>
            </a:extLst>
          </p:cNvPr>
          <p:cNvSpPr/>
          <p:nvPr/>
        </p:nvSpPr>
        <p:spPr>
          <a:xfrm>
            <a:off x="1553432" y="5907583"/>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E</a:t>
            </a:r>
          </a:p>
        </p:txBody>
      </p:sp>
      <p:sp>
        <p:nvSpPr>
          <p:cNvPr id="18" name="Flèche : pentagone 17">
            <a:extLst>
              <a:ext uri="{FF2B5EF4-FFF2-40B4-BE49-F238E27FC236}">
                <a16:creationId xmlns:a16="http://schemas.microsoft.com/office/drawing/2014/main" id="{64E45690-8A95-4D84-9FAA-4F281BFA49AF}"/>
              </a:ext>
            </a:extLst>
          </p:cNvPr>
          <p:cNvSpPr/>
          <p:nvPr/>
        </p:nvSpPr>
        <p:spPr>
          <a:xfrm rot="10800000">
            <a:off x="3877094" y="1372679"/>
            <a:ext cx="7039414" cy="63798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55" name="Flèche : pentagone 54">
            <a:extLst>
              <a:ext uri="{FF2B5EF4-FFF2-40B4-BE49-F238E27FC236}">
                <a16:creationId xmlns:a16="http://schemas.microsoft.com/office/drawing/2014/main" id="{92DD768D-5B71-43B7-B0A5-3C214AC64BC2}"/>
              </a:ext>
            </a:extLst>
          </p:cNvPr>
          <p:cNvSpPr/>
          <p:nvPr/>
        </p:nvSpPr>
        <p:spPr>
          <a:xfrm rot="10800000">
            <a:off x="3877094" y="2124147"/>
            <a:ext cx="7039414" cy="637981"/>
          </a:xfrm>
          <a:prstGeom prst="homePlate">
            <a:avLst/>
          </a:prstGeom>
          <a:solidFill>
            <a:srgbClr val="F3A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56" name="Flèche : pentagone 55">
            <a:extLst>
              <a:ext uri="{FF2B5EF4-FFF2-40B4-BE49-F238E27FC236}">
                <a16:creationId xmlns:a16="http://schemas.microsoft.com/office/drawing/2014/main" id="{793CAA48-61C6-4E01-9848-E3C5654A52C6}"/>
              </a:ext>
            </a:extLst>
          </p:cNvPr>
          <p:cNvSpPr/>
          <p:nvPr/>
        </p:nvSpPr>
        <p:spPr>
          <a:xfrm rot="10800000">
            <a:off x="3877094" y="2867264"/>
            <a:ext cx="7039414" cy="637981"/>
          </a:xfrm>
          <a:prstGeom prst="homePlat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57" name="Flèche : pentagone 56">
            <a:extLst>
              <a:ext uri="{FF2B5EF4-FFF2-40B4-BE49-F238E27FC236}">
                <a16:creationId xmlns:a16="http://schemas.microsoft.com/office/drawing/2014/main" id="{DBC2BE49-660B-4BEC-902A-4B5F3517A15D}"/>
              </a:ext>
            </a:extLst>
          </p:cNvPr>
          <p:cNvSpPr/>
          <p:nvPr/>
        </p:nvSpPr>
        <p:spPr>
          <a:xfrm rot="10800000">
            <a:off x="3877094" y="3618455"/>
            <a:ext cx="7039414" cy="637981"/>
          </a:xfrm>
          <a:prstGeom prst="homePlate">
            <a:avLst/>
          </a:prstGeom>
          <a:solidFill>
            <a:srgbClr val="E66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58" name="Flèche : pentagone 57">
            <a:extLst>
              <a:ext uri="{FF2B5EF4-FFF2-40B4-BE49-F238E27FC236}">
                <a16:creationId xmlns:a16="http://schemas.microsoft.com/office/drawing/2014/main" id="{57E14CE9-1EDC-458B-BC8E-CD5350DE1B0C}"/>
              </a:ext>
            </a:extLst>
          </p:cNvPr>
          <p:cNvSpPr/>
          <p:nvPr/>
        </p:nvSpPr>
        <p:spPr>
          <a:xfrm rot="10800000">
            <a:off x="3877094" y="4369645"/>
            <a:ext cx="7039414" cy="63798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59" name="Flèche : pentagone 58">
            <a:extLst>
              <a:ext uri="{FF2B5EF4-FFF2-40B4-BE49-F238E27FC236}">
                <a16:creationId xmlns:a16="http://schemas.microsoft.com/office/drawing/2014/main" id="{4F8724F9-C196-4BD1-A339-F21342161D0A}"/>
              </a:ext>
            </a:extLst>
          </p:cNvPr>
          <p:cNvSpPr/>
          <p:nvPr/>
        </p:nvSpPr>
        <p:spPr>
          <a:xfrm rot="10800000">
            <a:off x="3877094" y="5112212"/>
            <a:ext cx="7039414" cy="637981"/>
          </a:xfrm>
          <a:prstGeom prst="homePlate">
            <a:avLst/>
          </a:prstGeom>
          <a:solidFill>
            <a:srgbClr val="E2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60" name="Flèche : pentagone 59">
            <a:extLst>
              <a:ext uri="{FF2B5EF4-FFF2-40B4-BE49-F238E27FC236}">
                <a16:creationId xmlns:a16="http://schemas.microsoft.com/office/drawing/2014/main" id="{39EE9E18-FD14-4F22-851D-9945EDF8ACEF}"/>
              </a:ext>
            </a:extLst>
          </p:cNvPr>
          <p:cNvSpPr/>
          <p:nvPr/>
        </p:nvSpPr>
        <p:spPr>
          <a:xfrm rot="10800000">
            <a:off x="3877094" y="5864785"/>
            <a:ext cx="7039414" cy="637981"/>
          </a:xfrm>
          <a:prstGeom prst="homePlat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3200" b="1"/>
          </a:p>
        </p:txBody>
      </p:sp>
      <p:sp>
        <p:nvSpPr>
          <p:cNvPr id="62" name="ZoneTexte 61">
            <a:extLst>
              <a:ext uri="{FF2B5EF4-FFF2-40B4-BE49-F238E27FC236}">
                <a16:creationId xmlns:a16="http://schemas.microsoft.com/office/drawing/2014/main" id="{9E123A0A-3080-445D-91B6-0013D4AEB009}"/>
              </a:ext>
            </a:extLst>
          </p:cNvPr>
          <p:cNvSpPr txBox="1"/>
          <p:nvPr/>
        </p:nvSpPr>
        <p:spPr>
          <a:xfrm>
            <a:off x="4367646" y="1478966"/>
            <a:ext cx="4162606" cy="523220"/>
          </a:xfrm>
          <a:prstGeom prst="rect">
            <a:avLst/>
          </a:prstGeom>
          <a:noFill/>
        </p:spPr>
        <p:txBody>
          <a:bodyPr wrap="square">
            <a:spAutoFit/>
          </a:bodyPr>
          <a:lstStyle/>
          <a:p>
            <a:r>
              <a:rPr lang="fr-FR" sz="2800">
                <a:ea typeface="Tahoma" pitchFamily="34" charset="0"/>
                <a:cs typeface="Tahoma" pitchFamily="34" charset="0"/>
              </a:rPr>
              <a:t>Il a besoin d’être </a:t>
            </a:r>
            <a:r>
              <a:rPr lang="fr-FR" sz="2800">
                <a:latin typeface="Arial Black" panose="020B0A04020102020204" pitchFamily="34" charset="0"/>
                <a:ea typeface="Tahoma" pitchFamily="34" charset="0"/>
                <a:cs typeface="Tahoma" pitchFamily="34" charset="0"/>
              </a:rPr>
              <a:t>rassuré</a:t>
            </a:r>
            <a:endParaRPr lang="fr-FR" sz="2800"/>
          </a:p>
        </p:txBody>
      </p:sp>
      <p:sp>
        <p:nvSpPr>
          <p:cNvPr id="63" name="ZoneTexte 62">
            <a:extLst>
              <a:ext uri="{FF2B5EF4-FFF2-40B4-BE49-F238E27FC236}">
                <a16:creationId xmlns:a16="http://schemas.microsoft.com/office/drawing/2014/main" id="{A0C48DE7-7D8C-4D88-9830-F2E57F3098B8}"/>
              </a:ext>
            </a:extLst>
          </p:cNvPr>
          <p:cNvSpPr txBox="1"/>
          <p:nvPr/>
        </p:nvSpPr>
        <p:spPr>
          <a:xfrm>
            <a:off x="4367646" y="2181147"/>
            <a:ext cx="6418111" cy="461665"/>
          </a:xfrm>
          <a:prstGeom prst="rect">
            <a:avLst/>
          </a:prstGeom>
          <a:noFill/>
        </p:spPr>
        <p:txBody>
          <a:bodyPr wrap="square">
            <a:spAutoFit/>
          </a:bodyPr>
          <a:lstStyle/>
          <a:p>
            <a:r>
              <a:rPr lang="fr-FR" sz="2400" b="1">
                <a:ea typeface="Tahoma" pitchFamily="34" charset="0"/>
                <a:cs typeface="Tahoma" pitchFamily="34" charset="0"/>
              </a:rPr>
              <a:t>Besoin d’être </a:t>
            </a:r>
            <a:r>
              <a:rPr lang="fr-FR" sz="2400" b="1">
                <a:latin typeface="Arial Black" panose="020B0A04020102020204" pitchFamily="34" charset="0"/>
                <a:ea typeface="Tahoma" pitchFamily="34" charset="0"/>
                <a:cs typeface="Tahoma" pitchFamily="34" charset="0"/>
              </a:rPr>
              <a:t>Valorisé</a:t>
            </a:r>
            <a:endParaRPr lang="fr-FR" sz="2400"/>
          </a:p>
        </p:txBody>
      </p:sp>
      <p:sp>
        <p:nvSpPr>
          <p:cNvPr id="64" name="ZoneTexte 63">
            <a:extLst>
              <a:ext uri="{FF2B5EF4-FFF2-40B4-BE49-F238E27FC236}">
                <a16:creationId xmlns:a16="http://schemas.microsoft.com/office/drawing/2014/main" id="{F6D31ADB-5D96-495B-BA07-5B0FC56EBE4C}"/>
              </a:ext>
            </a:extLst>
          </p:cNvPr>
          <p:cNvSpPr txBox="1"/>
          <p:nvPr/>
        </p:nvSpPr>
        <p:spPr>
          <a:xfrm>
            <a:off x="4367646" y="2942028"/>
            <a:ext cx="6548862" cy="461665"/>
          </a:xfrm>
          <a:prstGeom prst="rect">
            <a:avLst/>
          </a:prstGeom>
          <a:noFill/>
        </p:spPr>
        <p:txBody>
          <a:bodyPr wrap="square">
            <a:spAutoFit/>
          </a:bodyPr>
          <a:lstStyle/>
          <a:p>
            <a:r>
              <a:rPr lang="fr-FR" sz="2400" b="1">
                <a:ea typeface="Tahoma" pitchFamily="34" charset="0"/>
                <a:cs typeface="Tahoma" pitchFamily="34" charset="0"/>
              </a:rPr>
              <a:t>Besoin d’être </a:t>
            </a:r>
            <a:r>
              <a:rPr lang="fr-FR" sz="2400" b="1">
                <a:latin typeface="Arial Black" panose="020B0A04020102020204" pitchFamily="34" charset="0"/>
                <a:ea typeface="Tahoma" pitchFamily="34" charset="0"/>
                <a:cs typeface="Tahoma" pitchFamily="34" charset="0"/>
              </a:rPr>
              <a:t>Surpris</a:t>
            </a:r>
            <a:endParaRPr lang="fr-FR" sz="2400"/>
          </a:p>
        </p:txBody>
      </p:sp>
      <p:sp>
        <p:nvSpPr>
          <p:cNvPr id="65" name="ZoneTexte 64">
            <a:extLst>
              <a:ext uri="{FF2B5EF4-FFF2-40B4-BE49-F238E27FC236}">
                <a16:creationId xmlns:a16="http://schemas.microsoft.com/office/drawing/2014/main" id="{6D23EEF7-5C4A-4204-B240-99A73003354B}"/>
              </a:ext>
            </a:extLst>
          </p:cNvPr>
          <p:cNvSpPr txBox="1"/>
          <p:nvPr/>
        </p:nvSpPr>
        <p:spPr>
          <a:xfrm>
            <a:off x="4367646" y="3666313"/>
            <a:ext cx="6548862" cy="461665"/>
          </a:xfrm>
          <a:prstGeom prst="rect">
            <a:avLst/>
          </a:prstGeom>
          <a:noFill/>
        </p:spPr>
        <p:txBody>
          <a:bodyPr wrap="square">
            <a:spAutoFit/>
          </a:bodyPr>
          <a:lstStyle/>
          <a:p>
            <a:r>
              <a:rPr lang="fr-FR" sz="2400" b="1">
                <a:ea typeface="Tahoma" pitchFamily="34" charset="0"/>
                <a:cs typeface="Tahoma" pitchFamily="34" charset="0"/>
              </a:rPr>
              <a:t>Besoin qu’on lui facilite la vie</a:t>
            </a:r>
            <a:endParaRPr lang="fr-FR" sz="2400"/>
          </a:p>
        </p:txBody>
      </p:sp>
      <p:sp>
        <p:nvSpPr>
          <p:cNvPr id="66" name="ZoneTexte 65">
            <a:extLst>
              <a:ext uri="{FF2B5EF4-FFF2-40B4-BE49-F238E27FC236}">
                <a16:creationId xmlns:a16="http://schemas.microsoft.com/office/drawing/2014/main" id="{CD4C942F-4D99-4636-9105-E9ED6A41DFD0}"/>
              </a:ext>
            </a:extLst>
          </p:cNvPr>
          <p:cNvSpPr txBox="1"/>
          <p:nvPr/>
        </p:nvSpPr>
        <p:spPr>
          <a:xfrm>
            <a:off x="4367646" y="4435406"/>
            <a:ext cx="6548862" cy="461665"/>
          </a:xfrm>
          <a:prstGeom prst="rect">
            <a:avLst/>
          </a:prstGeom>
          <a:noFill/>
        </p:spPr>
        <p:txBody>
          <a:bodyPr wrap="square">
            <a:spAutoFit/>
          </a:bodyPr>
          <a:lstStyle/>
          <a:p>
            <a:r>
              <a:rPr lang="fr-FR" sz="2400" b="1">
                <a:ea typeface="Tahoma" pitchFamily="34" charset="0"/>
                <a:cs typeface="Tahoma" pitchFamily="34" charset="0"/>
              </a:rPr>
              <a:t>Besoin qu’on lui prouve qu’il fait des économies</a:t>
            </a:r>
            <a:endParaRPr lang="fr-FR" sz="2400"/>
          </a:p>
        </p:txBody>
      </p:sp>
      <p:sp>
        <p:nvSpPr>
          <p:cNvPr id="68" name="ZoneTexte 67">
            <a:extLst>
              <a:ext uri="{FF2B5EF4-FFF2-40B4-BE49-F238E27FC236}">
                <a16:creationId xmlns:a16="http://schemas.microsoft.com/office/drawing/2014/main" id="{B4910E8B-0230-42A7-9799-0E2E7E8AE28D}"/>
              </a:ext>
            </a:extLst>
          </p:cNvPr>
          <p:cNvSpPr txBox="1"/>
          <p:nvPr/>
        </p:nvSpPr>
        <p:spPr>
          <a:xfrm>
            <a:off x="4367646" y="5218426"/>
            <a:ext cx="6548862" cy="461665"/>
          </a:xfrm>
          <a:prstGeom prst="rect">
            <a:avLst/>
          </a:prstGeom>
          <a:noFill/>
        </p:spPr>
        <p:txBody>
          <a:bodyPr wrap="square">
            <a:spAutoFit/>
          </a:bodyPr>
          <a:lstStyle/>
          <a:p>
            <a:r>
              <a:rPr lang="fr-FR" sz="2400" b="1">
                <a:ea typeface="Tahoma" pitchFamily="34" charset="0"/>
                <a:cs typeface="Tahoma" pitchFamily="34" charset="0"/>
              </a:rPr>
              <a:t>Besoin qu’on crée un climat sympathique</a:t>
            </a:r>
            <a:endParaRPr lang="fr-FR" sz="2400"/>
          </a:p>
        </p:txBody>
      </p:sp>
      <p:sp>
        <p:nvSpPr>
          <p:cNvPr id="70" name="ZoneTexte 69">
            <a:extLst>
              <a:ext uri="{FF2B5EF4-FFF2-40B4-BE49-F238E27FC236}">
                <a16:creationId xmlns:a16="http://schemas.microsoft.com/office/drawing/2014/main" id="{BB7D08EA-A884-4663-9360-9D69AA06014B}"/>
              </a:ext>
            </a:extLst>
          </p:cNvPr>
          <p:cNvSpPr txBox="1"/>
          <p:nvPr/>
        </p:nvSpPr>
        <p:spPr>
          <a:xfrm>
            <a:off x="4367646" y="5948212"/>
            <a:ext cx="5185929" cy="461665"/>
          </a:xfrm>
          <a:prstGeom prst="rect">
            <a:avLst/>
          </a:prstGeom>
          <a:noFill/>
        </p:spPr>
        <p:txBody>
          <a:bodyPr wrap="square">
            <a:spAutoFit/>
          </a:bodyPr>
          <a:lstStyle/>
          <a:p>
            <a:r>
              <a:rPr lang="fr-FR" sz="2400" b="1">
                <a:ea typeface="Tahoma" pitchFamily="34" charset="0"/>
                <a:cs typeface="Tahoma" pitchFamily="34" charset="0"/>
              </a:rPr>
              <a:t>Besoin de preuves</a:t>
            </a:r>
            <a:endParaRPr lang="fr-FR" sz="2400"/>
          </a:p>
        </p:txBody>
      </p:sp>
    </p:spTree>
    <p:custDataLst>
      <p:tags r:id="rId1"/>
    </p:custDataLst>
    <p:extLst>
      <p:ext uri="{BB962C8B-B14F-4D97-AF65-F5344CB8AC3E}">
        <p14:creationId xmlns:p14="http://schemas.microsoft.com/office/powerpoint/2010/main" val="132384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Ellipse 19">
            <a:extLst>
              <a:ext uri="{FF2B5EF4-FFF2-40B4-BE49-F238E27FC236}">
                <a16:creationId xmlns:a16="http://schemas.microsoft.com/office/drawing/2014/main" id="{F3612753-60D6-4B14-ACC3-8CFDDF2E80FD}"/>
              </a:ext>
            </a:extLst>
          </p:cNvPr>
          <p:cNvSpPr/>
          <p:nvPr/>
        </p:nvSpPr>
        <p:spPr>
          <a:xfrm>
            <a:off x="193603" y="2906028"/>
            <a:ext cx="1931542" cy="193154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D3C74E49-E28A-43AA-8710-7818F0BF8714}"/>
              </a:ext>
            </a:extLst>
          </p:cNvPr>
          <p:cNvSpPr/>
          <p:nvPr/>
        </p:nvSpPr>
        <p:spPr>
          <a:xfrm>
            <a:off x="2229919" y="1319284"/>
            <a:ext cx="2533211" cy="6463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écurité</a:t>
            </a:r>
          </a:p>
        </p:txBody>
      </p:sp>
      <p:sp>
        <p:nvSpPr>
          <p:cNvPr id="5" name="Rectangle : coins arrondis 4">
            <a:extLst>
              <a:ext uri="{FF2B5EF4-FFF2-40B4-BE49-F238E27FC236}">
                <a16:creationId xmlns:a16="http://schemas.microsoft.com/office/drawing/2014/main" id="{16AF0E68-DE92-4BD3-865D-6B5058299E44}"/>
              </a:ext>
            </a:extLst>
          </p:cNvPr>
          <p:cNvSpPr/>
          <p:nvPr/>
        </p:nvSpPr>
        <p:spPr>
          <a:xfrm>
            <a:off x="2229919" y="2062401"/>
            <a:ext cx="2533211" cy="646331"/>
          </a:xfrm>
          <a:prstGeom prst="roundRect">
            <a:avLst/>
          </a:prstGeom>
          <a:solidFill>
            <a:srgbClr val="F3A8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rgueil</a:t>
            </a:r>
          </a:p>
        </p:txBody>
      </p:sp>
      <p:sp>
        <p:nvSpPr>
          <p:cNvPr id="6" name="Rectangle : coins arrondis 5">
            <a:extLst>
              <a:ext uri="{FF2B5EF4-FFF2-40B4-BE49-F238E27FC236}">
                <a16:creationId xmlns:a16="http://schemas.microsoft.com/office/drawing/2014/main" id="{E2418727-525D-452F-BD1C-FF3E8B1B5787}"/>
              </a:ext>
            </a:extLst>
          </p:cNvPr>
          <p:cNvSpPr/>
          <p:nvPr/>
        </p:nvSpPr>
        <p:spPr>
          <a:xfrm>
            <a:off x="2229919" y="2805518"/>
            <a:ext cx="2533211" cy="64633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ouveauté</a:t>
            </a:r>
          </a:p>
        </p:txBody>
      </p:sp>
      <p:sp>
        <p:nvSpPr>
          <p:cNvPr id="7" name="Rectangle : coins arrondis 6">
            <a:extLst>
              <a:ext uri="{FF2B5EF4-FFF2-40B4-BE49-F238E27FC236}">
                <a16:creationId xmlns:a16="http://schemas.microsoft.com/office/drawing/2014/main" id="{854BD3EE-E39F-4B3C-B14E-0CE7C377613E}"/>
              </a:ext>
            </a:extLst>
          </p:cNvPr>
          <p:cNvSpPr/>
          <p:nvPr/>
        </p:nvSpPr>
        <p:spPr>
          <a:xfrm>
            <a:off x="2229919" y="3548635"/>
            <a:ext cx="2533211" cy="646331"/>
          </a:xfrm>
          <a:prstGeom prst="roundRect">
            <a:avLst/>
          </a:prstGeom>
          <a:solidFill>
            <a:srgbClr val="E66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onfort</a:t>
            </a:r>
          </a:p>
        </p:txBody>
      </p:sp>
      <p:sp>
        <p:nvSpPr>
          <p:cNvPr id="8" name="Rectangle : coins arrondis 7">
            <a:extLst>
              <a:ext uri="{FF2B5EF4-FFF2-40B4-BE49-F238E27FC236}">
                <a16:creationId xmlns:a16="http://schemas.microsoft.com/office/drawing/2014/main" id="{E3C021F3-E54E-41F7-9EA9-AB850E4CF57C}"/>
              </a:ext>
            </a:extLst>
          </p:cNvPr>
          <p:cNvSpPr/>
          <p:nvPr/>
        </p:nvSpPr>
        <p:spPr>
          <a:xfrm>
            <a:off x="2229919" y="4300102"/>
            <a:ext cx="2533211" cy="6463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rgent</a:t>
            </a:r>
          </a:p>
        </p:txBody>
      </p:sp>
      <p:sp>
        <p:nvSpPr>
          <p:cNvPr id="9" name="Rectangle : coins arrondis 8">
            <a:extLst>
              <a:ext uri="{FF2B5EF4-FFF2-40B4-BE49-F238E27FC236}">
                <a16:creationId xmlns:a16="http://schemas.microsoft.com/office/drawing/2014/main" id="{3DC60032-7B18-4492-BC2E-6E778DE429D9}"/>
              </a:ext>
            </a:extLst>
          </p:cNvPr>
          <p:cNvSpPr/>
          <p:nvPr/>
        </p:nvSpPr>
        <p:spPr>
          <a:xfrm>
            <a:off x="2229919" y="5051569"/>
            <a:ext cx="2533211" cy="646331"/>
          </a:xfrm>
          <a:prstGeom prst="roundRect">
            <a:avLst/>
          </a:prstGeom>
          <a:solidFill>
            <a:srgbClr val="E28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ympathie</a:t>
            </a:r>
          </a:p>
        </p:txBody>
      </p:sp>
      <p:sp>
        <p:nvSpPr>
          <p:cNvPr id="10" name="Rectangle : coins arrondis 9">
            <a:extLst>
              <a:ext uri="{FF2B5EF4-FFF2-40B4-BE49-F238E27FC236}">
                <a16:creationId xmlns:a16="http://schemas.microsoft.com/office/drawing/2014/main" id="{6D4210BF-9649-413F-8ED6-DF24201C9B41}"/>
              </a:ext>
            </a:extLst>
          </p:cNvPr>
          <p:cNvSpPr/>
          <p:nvPr/>
        </p:nvSpPr>
        <p:spPr>
          <a:xfrm>
            <a:off x="2229919" y="5802485"/>
            <a:ext cx="2533211" cy="646331"/>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t>       thique</a:t>
            </a:r>
          </a:p>
        </p:txBody>
      </p:sp>
      <p:sp>
        <p:nvSpPr>
          <p:cNvPr id="11" name="Rectangle 10">
            <a:extLst>
              <a:ext uri="{FF2B5EF4-FFF2-40B4-BE49-F238E27FC236}">
                <a16:creationId xmlns:a16="http://schemas.microsoft.com/office/drawing/2014/main" id="{629C9E61-6A0D-4DB7-8FAC-F9FD880BB262}"/>
              </a:ext>
            </a:extLst>
          </p:cNvPr>
          <p:cNvSpPr/>
          <p:nvPr/>
        </p:nvSpPr>
        <p:spPr>
          <a:xfrm>
            <a:off x="2439469" y="1376163"/>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12" name="Rectangle 11">
            <a:extLst>
              <a:ext uri="{FF2B5EF4-FFF2-40B4-BE49-F238E27FC236}">
                <a16:creationId xmlns:a16="http://schemas.microsoft.com/office/drawing/2014/main" id="{84DAD3EF-ED8D-4295-82D4-74EB8176F96D}"/>
              </a:ext>
            </a:extLst>
          </p:cNvPr>
          <p:cNvSpPr/>
          <p:nvPr/>
        </p:nvSpPr>
        <p:spPr>
          <a:xfrm>
            <a:off x="2439469" y="2117642"/>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O</a:t>
            </a:r>
          </a:p>
        </p:txBody>
      </p:sp>
      <p:sp>
        <p:nvSpPr>
          <p:cNvPr id="13" name="Rectangle 12">
            <a:extLst>
              <a:ext uri="{FF2B5EF4-FFF2-40B4-BE49-F238E27FC236}">
                <a16:creationId xmlns:a16="http://schemas.microsoft.com/office/drawing/2014/main" id="{2F3368E6-A7A6-4BF1-B114-403399E71D2A}"/>
              </a:ext>
            </a:extLst>
          </p:cNvPr>
          <p:cNvSpPr/>
          <p:nvPr/>
        </p:nvSpPr>
        <p:spPr>
          <a:xfrm>
            <a:off x="2439468" y="2857220"/>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N</a:t>
            </a:r>
          </a:p>
        </p:txBody>
      </p:sp>
      <p:sp>
        <p:nvSpPr>
          <p:cNvPr id="14" name="Rectangle 13">
            <a:extLst>
              <a:ext uri="{FF2B5EF4-FFF2-40B4-BE49-F238E27FC236}">
                <a16:creationId xmlns:a16="http://schemas.microsoft.com/office/drawing/2014/main" id="{167CE17E-4FE4-4CF7-AF5D-FDAAB0C5170F}"/>
              </a:ext>
            </a:extLst>
          </p:cNvPr>
          <p:cNvSpPr/>
          <p:nvPr/>
        </p:nvSpPr>
        <p:spPr>
          <a:xfrm>
            <a:off x="2439468" y="3600337"/>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C</a:t>
            </a:r>
          </a:p>
        </p:txBody>
      </p:sp>
      <p:sp>
        <p:nvSpPr>
          <p:cNvPr id="15" name="Rectangle 14">
            <a:extLst>
              <a:ext uri="{FF2B5EF4-FFF2-40B4-BE49-F238E27FC236}">
                <a16:creationId xmlns:a16="http://schemas.microsoft.com/office/drawing/2014/main" id="{156BD874-FC58-4F3F-BBBD-8C259610BC62}"/>
              </a:ext>
            </a:extLst>
          </p:cNvPr>
          <p:cNvSpPr/>
          <p:nvPr/>
        </p:nvSpPr>
        <p:spPr>
          <a:xfrm>
            <a:off x="2439467" y="4351804"/>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A</a:t>
            </a:r>
          </a:p>
        </p:txBody>
      </p:sp>
      <p:sp>
        <p:nvSpPr>
          <p:cNvPr id="16" name="Rectangle 15">
            <a:extLst>
              <a:ext uri="{FF2B5EF4-FFF2-40B4-BE49-F238E27FC236}">
                <a16:creationId xmlns:a16="http://schemas.microsoft.com/office/drawing/2014/main" id="{6DBADFD7-2460-47A3-8F6C-AF9E3C8184CD}"/>
              </a:ext>
            </a:extLst>
          </p:cNvPr>
          <p:cNvSpPr/>
          <p:nvPr/>
        </p:nvSpPr>
        <p:spPr>
          <a:xfrm>
            <a:off x="2439467" y="5103271"/>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S</a:t>
            </a:r>
          </a:p>
        </p:txBody>
      </p:sp>
      <p:sp>
        <p:nvSpPr>
          <p:cNvPr id="17" name="Rectangle 16">
            <a:extLst>
              <a:ext uri="{FF2B5EF4-FFF2-40B4-BE49-F238E27FC236}">
                <a16:creationId xmlns:a16="http://schemas.microsoft.com/office/drawing/2014/main" id="{3654ACC7-455E-4DDA-AB34-453FC934500F}"/>
              </a:ext>
            </a:extLst>
          </p:cNvPr>
          <p:cNvSpPr/>
          <p:nvPr/>
        </p:nvSpPr>
        <p:spPr>
          <a:xfrm>
            <a:off x="2439467" y="5854187"/>
            <a:ext cx="542925" cy="542925"/>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a:t>E</a:t>
            </a:r>
          </a:p>
        </p:txBody>
      </p:sp>
      <p:sp>
        <p:nvSpPr>
          <p:cNvPr id="18" name="ZoneTexte 17">
            <a:extLst>
              <a:ext uri="{FF2B5EF4-FFF2-40B4-BE49-F238E27FC236}">
                <a16:creationId xmlns:a16="http://schemas.microsoft.com/office/drawing/2014/main" id="{61361A53-A934-45BF-965A-103B484067EF}"/>
              </a:ext>
            </a:extLst>
          </p:cNvPr>
          <p:cNvSpPr txBox="1"/>
          <p:nvPr/>
        </p:nvSpPr>
        <p:spPr>
          <a:xfrm>
            <a:off x="3274353" y="167005"/>
            <a:ext cx="5643294" cy="707886"/>
          </a:xfrm>
          <a:prstGeom prst="rect">
            <a:avLst/>
          </a:prstGeom>
          <a:noFill/>
        </p:spPr>
        <p:txBody>
          <a:bodyPr wrap="square" rtlCol="0">
            <a:spAutoFit/>
          </a:bodyPr>
          <a:lstStyle/>
          <a:p>
            <a:pPr algn="ctr"/>
            <a:r>
              <a:rPr lang="fr-FR" sz="4000" b="1"/>
              <a:t>Mots à éviter par profil</a:t>
            </a:r>
          </a:p>
        </p:txBody>
      </p:sp>
      <p:pic>
        <p:nvPicPr>
          <p:cNvPr id="19" name="Picture 6">
            <a:extLst>
              <a:ext uri="{FF2B5EF4-FFF2-40B4-BE49-F238E27FC236}">
                <a16:creationId xmlns:a16="http://schemas.microsoft.com/office/drawing/2014/main" id="{6A727D78-A965-402A-8F88-37DDFEF118CF}"/>
              </a:ext>
            </a:extLst>
          </p:cNvPr>
          <p:cNvPicPr>
            <a:picLocks noChangeAspect="1" noChangeArrowheads="1"/>
          </p:cNvPicPr>
          <p:nvPr/>
        </p:nvPicPr>
        <p:blipFill rotWithShape="1">
          <a:blip r:embed="rId4" cstate="email">
            <a:clrChange>
              <a:clrFrom>
                <a:srgbClr val="FDFDFD"/>
              </a:clrFrom>
              <a:clrTo>
                <a:srgbClr val="FDFDFD">
                  <a:alpha val="0"/>
                </a:srgbClr>
              </a:clrTo>
            </a:clrChange>
            <a:duotone>
              <a:schemeClr val="accent2">
                <a:shade val="45000"/>
                <a:satMod val="135000"/>
              </a:schemeClr>
              <a:prstClr val="white"/>
            </a:duotone>
            <a:extLst>
              <a:ext uri="{28A0092B-C50C-407E-A947-70E740481C1C}">
                <a14:useLocalDpi xmlns:a14="http://schemas.microsoft.com/office/drawing/2010/main"/>
              </a:ext>
            </a:extLst>
          </a:blip>
          <a:srcRect t="20713"/>
          <a:stretch/>
        </p:blipFill>
        <p:spPr bwMode="auto">
          <a:xfrm flipH="1">
            <a:off x="269856" y="2861876"/>
            <a:ext cx="1820132" cy="204346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Tableau 20">
            <a:extLst>
              <a:ext uri="{FF2B5EF4-FFF2-40B4-BE49-F238E27FC236}">
                <a16:creationId xmlns:a16="http://schemas.microsoft.com/office/drawing/2014/main" id="{E8F4327D-9C4B-4CFF-9F1B-D79CC25956F9}"/>
              </a:ext>
            </a:extLst>
          </p:cNvPr>
          <p:cNvGraphicFramePr>
            <a:graphicFrameLocks noGrp="1"/>
          </p:cNvGraphicFramePr>
          <p:nvPr/>
        </p:nvGraphicFramePr>
        <p:xfrm>
          <a:off x="4972678" y="1319284"/>
          <a:ext cx="7059966" cy="5129530"/>
        </p:xfrm>
        <a:graphic>
          <a:graphicData uri="http://schemas.openxmlformats.org/drawingml/2006/table">
            <a:tbl>
              <a:tblPr>
                <a:solidFill>
                  <a:srgbClr val="FF0000"/>
                </a:solidFill>
                <a:tableStyleId>{327F97BB-C833-4FB7-BDE5-3F7075034690}</a:tableStyleId>
              </a:tblPr>
              <a:tblGrid>
                <a:gridCol w="7059966">
                  <a:extLst>
                    <a:ext uri="{9D8B030D-6E8A-4147-A177-3AD203B41FA5}">
                      <a16:colId xmlns:a16="http://schemas.microsoft.com/office/drawing/2014/main" val="4167311372"/>
                    </a:ext>
                  </a:extLst>
                </a:gridCol>
              </a:tblGrid>
              <a:tr h="732790">
                <a:tc>
                  <a:txBody>
                    <a:bodyPr/>
                    <a:lstStyle/>
                    <a:p>
                      <a:pPr>
                        <a:lnSpc>
                          <a:spcPct val="115000"/>
                        </a:lnSpc>
                        <a:spcAft>
                          <a:spcPts val="0"/>
                        </a:spcAft>
                      </a:pPr>
                      <a:r>
                        <a:rPr lang="fr-FR" sz="2000">
                          <a:solidFill>
                            <a:schemeClr val="tx1"/>
                          </a:solidFill>
                        </a:rPr>
                        <a:t>Tout nouveau, Performance</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7432789"/>
                  </a:ext>
                </a:extLst>
              </a:tr>
              <a:tr h="732790">
                <a:tc>
                  <a:txBody>
                    <a:bodyPr/>
                    <a:lstStyle/>
                    <a:p>
                      <a:pPr>
                        <a:lnSpc>
                          <a:spcPct val="115000"/>
                        </a:lnSpc>
                        <a:spcAft>
                          <a:spcPts val="0"/>
                        </a:spcAft>
                      </a:pPr>
                      <a:r>
                        <a:rPr lang="fr-FR" sz="2000">
                          <a:solidFill>
                            <a:schemeClr val="tx1"/>
                          </a:solidFill>
                        </a:rPr>
                        <a:t>Le plus vendu, Prix bas, Remise, Tout le monde a cette offre</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2092627"/>
                  </a:ext>
                </a:extLst>
              </a:tr>
              <a:tr h="732790">
                <a:tc>
                  <a:txBody>
                    <a:bodyPr/>
                    <a:lstStyle/>
                    <a:p>
                      <a:pPr>
                        <a:lnSpc>
                          <a:spcPct val="115000"/>
                        </a:lnSpc>
                        <a:spcAft>
                          <a:spcPts val="0"/>
                        </a:spcAft>
                      </a:pPr>
                      <a:r>
                        <a:rPr lang="fr-FR" sz="2000">
                          <a:solidFill>
                            <a:schemeClr val="tx1"/>
                          </a:solidFill>
                        </a:rPr>
                        <a:t>A fait ses preuves, Fonctionne depuis…, Clients satisfaits depuis des années</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0805019"/>
                  </a:ext>
                </a:extLst>
              </a:tr>
              <a:tr h="73279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fr-FR" sz="2000">
                          <a:solidFill>
                            <a:schemeClr val="tx1"/>
                          </a:solidFill>
                        </a:rPr>
                        <a:t>Complexe, Prend du temps, Mises à jour,</a:t>
                      </a: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3617632"/>
                  </a:ext>
                </a:extLst>
              </a:tr>
              <a:tr h="732790">
                <a:tc>
                  <a:txBody>
                    <a:bodyPr/>
                    <a:lstStyle/>
                    <a:p>
                      <a:pPr>
                        <a:lnSpc>
                          <a:spcPct val="115000"/>
                        </a:lnSpc>
                        <a:spcAft>
                          <a:spcPts val="0"/>
                        </a:spcAft>
                      </a:pPr>
                      <a:r>
                        <a:rPr lang="fr-FR" sz="2000" b="0" i="0">
                          <a:solidFill>
                            <a:schemeClr val="tx1"/>
                          </a:solidFill>
                          <a:effectLst/>
                          <a:latin typeface="+mn-lt"/>
                          <a:ea typeface="Calibri"/>
                          <a:cs typeface="Arial" pitchFamily="34" charset="0"/>
                        </a:rPr>
                        <a:t>Services payants</a:t>
                      </a: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7390405"/>
                  </a:ext>
                </a:extLst>
              </a:tr>
              <a:tr h="732790">
                <a:tc>
                  <a:txBody>
                    <a:bodyPr/>
                    <a:lstStyle/>
                    <a:p>
                      <a:pPr>
                        <a:lnSpc>
                          <a:spcPct val="115000"/>
                        </a:lnSpc>
                        <a:spcAft>
                          <a:spcPts val="0"/>
                        </a:spcAft>
                      </a:pPr>
                      <a:r>
                        <a:rPr lang="fr-FR" sz="2000" b="0" i="0">
                          <a:solidFill>
                            <a:schemeClr val="tx1"/>
                          </a:solidFill>
                          <a:effectLst/>
                          <a:latin typeface="+mn-lt"/>
                          <a:ea typeface="Calibri"/>
                          <a:cs typeface="Arial" pitchFamily="34" charset="0"/>
                        </a:rPr>
                        <a:t>Je suis pressé, j’ai d’autres clients </a:t>
                      </a:r>
                      <a:r>
                        <a:rPr lang="fr-FR" sz="2000" b="0" i="0">
                          <a:solidFill>
                            <a:sysClr val="windowText" lastClr="000000"/>
                          </a:solidFill>
                          <a:effectLst/>
                          <a:latin typeface="+mn-lt"/>
                          <a:ea typeface="Calibri"/>
                          <a:cs typeface="Arial" pitchFamily="34" charset="0"/>
                        </a:rPr>
                        <a:t>à voir</a:t>
                      </a: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7838214"/>
                  </a:ext>
                </a:extLst>
              </a:tr>
              <a:tr h="732790">
                <a:tc>
                  <a:txBody>
                    <a:bodyPr/>
                    <a:lstStyle/>
                    <a:p>
                      <a:pPr>
                        <a:lnSpc>
                          <a:spcPct val="115000"/>
                        </a:lnSpc>
                        <a:spcAft>
                          <a:spcPts val="0"/>
                        </a:spcAft>
                      </a:pPr>
                      <a:r>
                        <a:rPr lang="fr-FR" sz="2000" b="0" i="0">
                          <a:solidFill>
                            <a:schemeClr val="tx1"/>
                          </a:solidFill>
                          <a:effectLst/>
                          <a:latin typeface="+mn-lt"/>
                          <a:ea typeface="Calibri"/>
                          <a:cs typeface="Arial" pitchFamily="34" charset="0"/>
                        </a:rPr>
                        <a:t>Les écolos, c’est une arnaque,…</a:t>
                      </a: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1711112"/>
                  </a:ext>
                </a:extLst>
              </a:tr>
            </a:tbl>
          </a:graphicData>
        </a:graphic>
      </p:graphicFrame>
    </p:spTree>
    <p:custDataLst>
      <p:tags r:id="rId1"/>
    </p:custDataLst>
    <p:extLst>
      <p:ext uri="{BB962C8B-B14F-4D97-AF65-F5344CB8AC3E}">
        <p14:creationId xmlns:p14="http://schemas.microsoft.com/office/powerpoint/2010/main" val="380101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962980" y="1747614"/>
            <a:ext cx="11691257" cy="746358"/>
          </a:xfrm>
          <a:prstGeom prst="rect">
            <a:avLst/>
          </a:prstGeom>
          <a:noFill/>
        </p:spPr>
        <p:txBody>
          <a:bodyPr wrap="square" rtlCol="0">
            <a:spAutoFit/>
          </a:bodyPr>
          <a:lstStyle/>
          <a:p>
            <a:r>
              <a:rPr lang="fr-FR" sz="3200" b="1"/>
              <a:t>Vous pensez que la fibre fonctionne moins bien que l’ADSL ?</a:t>
            </a:r>
          </a:p>
          <a:p>
            <a:endParaRPr lang="fr-FR" sz="1050" b="1"/>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écurité</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S</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16550"/>
            <a:ext cx="6620145" cy="923330"/>
          </a:xfrm>
          <a:prstGeom prst="rect">
            <a:avLst/>
          </a:prstGeom>
          <a:noFill/>
        </p:spPr>
        <p:txBody>
          <a:bodyPr wrap="square">
            <a:spAutoFit/>
          </a:bodyPr>
          <a:lstStyle/>
          <a:p>
            <a:r>
              <a:rPr lang="fr-FR" sz="4400" b="1">
                <a:ea typeface="Tahoma" pitchFamily="34" charset="0"/>
                <a:cs typeface="Tahoma" pitchFamily="34" charset="0"/>
              </a:rPr>
              <a:t>Il a besoin d’être </a:t>
            </a:r>
            <a:r>
              <a:rPr lang="fr-FR" sz="5400" b="1">
                <a:ea typeface="Calibri" panose="020F0502020204030204" pitchFamily="34" charset="0"/>
                <a:cs typeface="Calibri" panose="020F0502020204030204" pitchFamily="34" charset="0"/>
              </a:rPr>
              <a:t>rassuré</a:t>
            </a:r>
          </a:p>
        </p:txBody>
      </p:sp>
      <p:sp>
        <p:nvSpPr>
          <p:cNvPr id="9" name="ZoneTexte 8">
            <a:extLst>
              <a:ext uri="{FF2B5EF4-FFF2-40B4-BE49-F238E27FC236}">
                <a16:creationId xmlns:a16="http://schemas.microsoft.com/office/drawing/2014/main" id="{C0C88F1F-DABD-717A-8FD7-87232625660D}"/>
              </a:ext>
            </a:extLst>
          </p:cNvPr>
          <p:cNvSpPr txBox="1"/>
          <p:nvPr/>
        </p:nvSpPr>
        <p:spPr>
          <a:xfrm>
            <a:off x="962980" y="2493972"/>
            <a:ext cx="10309530" cy="3539430"/>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Rassurez-vous. La fibre est la technologie la plus stable. Le réseau ADSL en cuivre s’use avec le temps et nécessite des interventions régulières pour continuer à fonctionner. </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Avec la fibre qui a déjà raccordée 85% des box internet en France, vous avez la garantie d’une qualité de réseau optimal qui dure dans le temps et qui a déjà fait ses preuves, vous permettez ?</a:t>
            </a:r>
          </a:p>
        </p:txBody>
      </p:sp>
    </p:spTree>
    <p:custDataLst>
      <p:tags r:id="rId1"/>
    </p:custDataLst>
    <p:extLst>
      <p:ext uri="{BB962C8B-B14F-4D97-AF65-F5344CB8AC3E}">
        <p14:creationId xmlns:p14="http://schemas.microsoft.com/office/powerpoint/2010/main" val="481554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853174" y="1864594"/>
            <a:ext cx="10485652" cy="4462760"/>
          </a:xfrm>
          <a:prstGeom prst="rect">
            <a:avLst/>
          </a:prstGeom>
          <a:noFill/>
        </p:spPr>
        <p:txBody>
          <a:bodyPr wrap="square" rtlCol="0">
            <a:spAutoFit/>
          </a:bodyPr>
          <a:lstStyle/>
          <a:p>
            <a:r>
              <a:rPr lang="fr-FR" sz="3200" b="1"/>
              <a:t>Vous connaissez une personne insatisfaite de la fibre ?</a:t>
            </a:r>
          </a:p>
          <a:p>
            <a:endParaRPr lang="fr-FR" sz="2800"/>
          </a:p>
          <a:p>
            <a:pPr marL="457200" indent="-457200" algn="just">
              <a:buFont typeface="Arial" panose="020B0604020202020204" pitchFamily="34" charset="0"/>
              <a:buChar char="•"/>
            </a:pPr>
            <a:r>
              <a:rPr lang="fr-FR" sz="2800"/>
              <a:t>Où ça ? Avec quel opérateur ? C’est le même problème avec ses voisins ? C’est temporaire ? Quel type de box elle a pris ? Quelle est la distance entre sa box et ses appareils ? </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Il y a beaucoup de paramètres à prendre en compte pour une connexion optimale, rassurez-vous, on est justement là pour sécuriser votre installation, on va prendre le temps de faire le point sur tout ça, vous permettez ?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écurité</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S</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31540"/>
            <a:ext cx="6620145" cy="923330"/>
          </a:xfrm>
          <a:prstGeom prst="rect">
            <a:avLst/>
          </a:prstGeom>
          <a:noFill/>
        </p:spPr>
        <p:txBody>
          <a:bodyPr wrap="square">
            <a:spAutoFit/>
          </a:bodyPr>
          <a:lstStyle/>
          <a:p>
            <a:r>
              <a:rPr lang="fr-FR" sz="4400" b="1">
                <a:ea typeface="Tahoma" pitchFamily="34" charset="0"/>
                <a:cs typeface="Tahoma" pitchFamily="34" charset="0"/>
              </a:rPr>
              <a:t>Il a besoin d’être </a:t>
            </a:r>
            <a:r>
              <a:rPr lang="fr-FR" sz="5400" b="1">
                <a:ea typeface="Calibri" panose="020F0502020204030204" pitchFamily="34" charset="0"/>
                <a:cs typeface="Calibri" panose="020F0502020204030204" pitchFamily="34" charset="0"/>
              </a:rPr>
              <a:t>rassuré</a:t>
            </a:r>
          </a:p>
        </p:txBody>
      </p:sp>
    </p:spTree>
    <p:custDataLst>
      <p:tags r:id="rId1"/>
    </p:custDataLst>
    <p:extLst>
      <p:ext uri="{BB962C8B-B14F-4D97-AF65-F5344CB8AC3E}">
        <p14:creationId xmlns:p14="http://schemas.microsoft.com/office/powerpoint/2010/main" val="262401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768777" y="1897249"/>
            <a:ext cx="10837345" cy="3885679"/>
          </a:xfrm>
          <a:prstGeom prst="rect">
            <a:avLst/>
          </a:prstGeom>
          <a:noFill/>
        </p:spPr>
        <p:txBody>
          <a:bodyPr wrap="square" rtlCol="0">
            <a:spAutoFit/>
          </a:bodyPr>
          <a:lstStyle/>
          <a:p>
            <a:r>
              <a:rPr lang="fr-FR" sz="3200" b="1"/>
              <a:t>Vous n’avez pas reçu de mail et de SMS pour vous prévenir de notre passage ?</a:t>
            </a:r>
          </a:p>
          <a:p>
            <a:endParaRPr lang="fr-FR" sz="3200" b="1"/>
          </a:p>
          <a:p>
            <a:pPr marL="171450" indent="-171450">
              <a:buFont typeface="Arial" panose="020B0604020202020204" pitchFamily="34" charset="0"/>
              <a:buChar char="•"/>
            </a:pPr>
            <a:endParaRPr lang="fr-FR" sz="1050" b="1"/>
          </a:p>
          <a:p>
            <a:pPr marL="457200" indent="-457200">
              <a:buFont typeface="Arial" panose="020B0604020202020204" pitchFamily="34" charset="0"/>
              <a:buChar char="•"/>
            </a:pPr>
            <a:r>
              <a:rPr lang="fr-FR" sz="2800"/>
              <a:t>Peut-être un décalage au niveau du  référencement de votre adresse. </a:t>
            </a:r>
          </a:p>
          <a:p>
            <a:pPr marL="457200" indent="-457200">
              <a:buFont typeface="Arial" panose="020B0604020202020204" pitchFamily="34" charset="0"/>
              <a:buChar char="•"/>
            </a:pPr>
            <a:r>
              <a:rPr lang="fr-FR" sz="2800"/>
              <a:t>Vous savez, ce genre de mail s’envoi de façon automatique, c’est surement pour cette raison que vous n’avez rien reçu. </a:t>
            </a:r>
          </a:p>
          <a:p>
            <a:pPr marL="457200" indent="-457200">
              <a:buFont typeface="Arial" panose="020B0604020202020204" pitchFamily="34" charset="0"/>
              <a:buChar char="•"/>
            </a:pPr>
            <a:r>
              <a:rPr lang="fr-FR" sz="2800"/>
              <a:t>Vous connaissez votre numéro de téléphone fixe ou d’un portable associer à votre offre Orange pour que je vérifie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écurité</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S</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16550"/>
            <a:ext cx="6620145" cy="923330"/>
          </a:xfrm>
          <a:prstGeom prst="rect">
            <a:avLst/>
          </a:prstGeom>
          <a:noFill/>
        </p:spPr>
        <p:txBody>
          <a:bodyPr wrap="square">
            <a:spAutoFit/>
          </a:bodyPr>
          <a:lstStyle/>
          <a:p>
            <a:r>
              <a:rPr lang="fr-FR" sz="4400" b="1">
                <a:ea typeface="Tahoma" pitchFamily="34" charset="0"/>
                <a:cs typeface="Tahoma" pitchFamily="34" charset="0"/>
              </a:rPr>
              <a:t>Il a besoin d’être </a:t>
            </a:r>
            <a:r>
              <a:rPr lang="fr-FR" sz="5400" b="1">
                <a:ea typeface="Calibri" panose="020F0502020204030204" pitchFamily="34" charset="0"/>
                <a:cs typeface="Calibri" panose="020F0502020204030204" pitchFamily="34" charset="0"/>
              </a:rPr>
              <a:t>rassuré</a:t>
            </a:r>
          </a:p>
        </p:txBody>
      </p:sp>
    </p:spTree>
    <p:custDataLst>
      <p:tags r:id="rId1"/>
    </p:custDataLst>
    <p:extLst>
      <p:ext uri="{BB962C8B-B14F-4D97-AF65-F5344CB8AC3E}">
        <p14:creationId xmlns:p14="http://schemas.microsoft.com/office/powerpoint/2010/main" val="3555326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1049854" y="1864591"/>
            <a:ext cx="10485652" cy="4193456"/>
          </a:xfrm>
          <a:prstGeom prst="rect">
            <a:avLst/>
          </a:prstGeom>
          <a:noFill/>
        </p:spPr>
        <p:txBody>
          <a:bodyPr wrap="square" rtlCol="0">
            <a:spAutoFit/>
          </a:bodyPr>
          <a:lstStyle/>
          <a:p>
            <a:r>
              <a:rPr lang="fr-FR" sz="3200" b="1"/>
              <a:t>Travaillons-nous pour Orange ?</a:t>
            </a:r>
          </a:p>
          <a:p>
            <a:endParaRPr lang="fr-FR" sz="1050" b="1"/>
          </a:p>
          <a:p>
            <a:pPr marL="457200" indent="-457200">
              <a:buFont typeface="Arial" panose="020B0604020202020204" pitchFamily="34" charset="0"/>
              <a:buChar char="•"/>
            </a:pPr>
            <a:r>
              <a:rPr lang="fr-FR" sz="2800"/>
              <a:t>Rassurez-vous, c’est Orange qui nous envoi pour vous expliquer la situation sur votre réseau de téléphone fixe et d’internet. Le réseau ADSL va être remplacé par le réseau de la fibre. </a:t>
            </a:r>
          </a:p>
          <a:p>
            <a:pPr marL="457200" indent="-457200">
              <a:buFont typeface="Arial" panose="020B0604020202020204" pitchFamily="34" charset="0"/>
              <a:buChar char="•"/>
            </a:pPr>
            <a:r>
              <a:rPr lang="fr-FR" sz="2800"/>
              <a:t>Il faut qu’on organise un rendez-vous avec un technicien pour qu’il vous installe la nouvelle ligne et c’est pris en charge par le département. </a:t>
            </a:r>
          </a:p>
          <a:p>
            <a:pPr marL="457200" indent="-457200">
              <a:buFont typeface="Arial" panose="020B0604020202020204" pitchFamily="34" charset="0"/>
              <a:buChar char="•"/>
            </a:pPr>
            <a:r>
              <a:rPr lang="fr-FR" sz="2800"/>
              <a:t>Si vous voulez je peux vous montrez une attestation de la mairie ainsi que mon badge professionnel, vous permettez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écurité</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S</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83327"/>
            <a:ext cx="7768732" cy="875729"/>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01560"/>
            <a:ext cx="6620145" cy="923330"/>
          </a:xfrm>
          <a:prstGeom prst="rect">
            <a:avLst/>
          </a:prstGeom>
          <a:noFill/>
        </p:spPr>
        <p:txBody>
          <a:bodyPr wrap="square">
            <a:spAutoFit/>
          </a:bodyPr>
          <a:lstStyle/>
          <a:p>
            <a:r>
              <a:rPr lang="fr-FR" sz="4400" b="1">
                <a:ea typeface="Tahoma" pitchFamily="34" charset="0"/>
                <a:cs typeface="Tahoma" pitchFamily="34" charset="0"/>
              </a:rPr>
              <a:t>Il a besoin d’être </a:t>
            </a:r>
            <a:r>
              <a:rPr lang="fr-FR" sz="5400" b="1">
                <a:ea typeface="Calibri" panose="020F0502020204030204" pitchFamily="34" charset="0"/>
                <a:cs typeface="Calibri" panose="020F0502020204030204" pitchFamily="34" charset="0"/>
              </a:rPr>
              <a:t>rassuré</a:t>
            </a:r>
          </a:p>
        </p:txBody>
      </p:sp>
    </p:spTree>
    <p:custDataLst>
      <p:tags r:id="rId1"/>
    </p:custDataLst>
    <p:extLst>
      <p:ext uri="{BB962C8B-B14F-4D97-AF65-F5344CB8AC3E}">
        <p14:creationId xmlns:p14="http://schemas.microsoft.com/office/powerpoint/2010/main" val="1713384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A875"/>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853174" y="2093191"/>
            <a:ext cx="10485652" cy="3824124"/>
          </a:xfrm>
          <a:prstGeom prst="rect">
            <a:avLst/>
          </a:prstGeom>
          <a:noFill/>
        </p:spPr>
        <p:txBody>
          <a:bodyPr wrap="square" rtlCol="0">
            <a:spAutoFit/>
          </a:bodyPr>
          <a:lstStyle/>
          <a:p>
            <a:r>
              <a:rPr lang="fr-FR" sz="3200" b="1">
                <a:solidFill>
                  <a:schemeClr val="bg1"/>
                </a:solidFill>
              </a:rPr>
              <a:t>Vous n’avez pas le temps en ce moment de vous en occuper ?</a:t>
            </a:r>
          </a:p>
          <a:p>
            <a:endParaRPr lang="fr-FR" sz="3200" b="1">
              <a:solidFill>
                <a:schemeClr val="bg1"/>
              </a:solidFill>
            </a:endParaRPr>
          </a:p>
          <a:p>
            <a:endParaRPr lang="fr-FR" sz="1050" b="1">
              <a:solidFill>
                <a:schemeClr val="bg1"/>
              </a:solidFill>
            </a:endParaRPr>
          </a:p>
          <a:p>
            <a:pPr marL="457200" indent="-457200">
              <a:buFont typeface="Arial" panose="020B0604020202020204" pitchFamily="34" charset="0"/>
              <a:buChar char="•"/>
            </a:pPr>
            <a:r>
              <a:rPr lang="fr-FR" sz="2800">
                <a:solidFill>
                  <a:schemeClr val="bg1"/>
                </a:solidFill>
              </a:rPr>
              <a:t>Vous êtes occupé par des choses plus importantes j’imagine ? (interrogé le et flatter le) </a:t>
            </a:r>
          </a:p>
          <a:p>
            <a:pPr marL="457200" indent="-457200">
              <a:buFont typeface="Arial" panose="020B0604020202020204" pitchFamily="34" charset="0"/>
              <a:buChar char="•"/>
            </a:pPr>
            <a:r>
              <a:rPr lang="fr-FR" sz="2800">
                <a:solidFill>
                  <a:schemeClr val="bg1"/>
                </a:solidFill>
              </a:rPr>
              <a:t>On va s’occuper d’organiser le rendez-vous à votre place, vous serez l’un des premiers à avoir le privilège d’utiliser la dernière Livebox d’Orange, l’opérateur N°1. Elle est sortie en octobre dernier seulement. Vous permettez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rgbClr val="F3A87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solidFill>
                  <a:schemeClr val="bg1"/>
                </a:solidFill>
              </a:rPr>
              <a:t>rgeuil</a:t>
            </a:r>
            <a:endParaRPr lang="fr-FR" sz="4400" b="1">
              <a:solidFill>
                <a:schemeClr val="bg1"/>
              </a:solidFill>
            </a:endParaRPr>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O</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rgbClr val="F3A87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01560"/>
            <a:ext cx="6620145" cy="923330"/>
          </a:xfrm>
          <a:prstGeom prst="rect">
            <a:avLst/>
          </a:prstGeom>
          <a:noFill/>
        </p:spPr>
        <p:txBody>
          <a:bodyPr wrap="square">
            <a:spAutoFit/>
          </a:bodyPr>
          <a:lstStyle/>
          <a:p>
            <a:r>
              <a:rPr lang="fr-FR" sz="4400" b="1">
                <a:solidFill>
                  <a:schemeClr val="bg1"/>
                </a:solidFill>
                <a:ea typeface="Tahoma" pitchFamily="34" charset="0"/>
                <a:cs typeface="Tahoma" pitchFamily="34" charset="0"/>
              </a:rPr>
              <a:t>Il a besoin d’être </a:t>
            </a:r>
            <a:r>
              <a:rPr lang="fr-FR" sz="5400" b="1">
                <a:solidFill>
                  <a:schemeClr val="bg1"/>
                </a:solidFill>
                <a:ea typeface="Calibri" panose="020F0502020204030204" pitchFamily="34" charset="0"/>
                <a:cs typeface="Calibri" panose="020F0502020204030204" pitchFamily="34" charset="0"/>
              </a:rPr>
              <a:t>valorisé</a:t>
            </a:r>
          </a:p>
        </p:txBody>
      </p:sp>
      <p:pic>
        <p:nvPicPr>
          <p:cNvPr id="7" name="Graphique 6" descr="Réveil contour">
            <a:extLst>
              <a:ext uri="{FF2B5EF4-FFF2-40B4-BE49-F238E27FC236}">
                <a16:creationId xmlns:a16="http://schemas.microsoft.com/office/drawing/2014/main" id="{8411A418-55BA-8005-EA93-10C43141EAB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81626" y="5642040"/>
            <a:ext cx="914400" cy="914400"/>
          </a:xfrm>
          <a:prstGeom prst="rect">
            <a:avLst/>
          </a:prstGeom>
        </p:spPr>
      </p:pic>
    </p:spTree>
    <p:custDataLst>
      <p:tags r:id="rId1"/>
    </p:custDataLst>
    <p:extLst>
      <p:ext uri="{BB962C8B-B14F-4D97-AF65-F5344CB8AC3E}">
        <p14:creationId xmlns:p14="http://schemas.microsoft.com/office/powerpoint/2010/main" val="3816523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A875"/>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640904" y="1635995"/>
            <a:ext cx="10752948" cy="4070345"/>
          </a:xfrm>
          <a:prstGeom prst="rect">
            <a:avLst/>
          </a:prstGeom>
          <a:noFill/>
        </p:spPr>
        <p:txBody>
          <a:bodyPr wrap="square" rtlCol="0">
            <a:spAutoFit/>
          </a:bodyPr>
          <a:lstStyle/>
          <a:p>
            <a:r>
              <a:rPr lang="fr-FR" sz="3200" b="1">
                <a:solidFill>
                  <a:schemeClr val="bg1"/>
                </a:solidFill>
              </a:rPr>
              <a:t>Vous n’avez pas besoin de moi pour prendre rendez-vous ?</a:t>
            </a:r>
            <a:br>
              <a:rPr lang="fr-FR" sz="3200" b="1">
                <a:solidFill>
                  <a:schemeClr val="bg1"/>
                </a:solidFill>
              </a:rPr>
            </a:br>
            <a:endParaRPr lang="fr-FR" sz="2000" b="1">
              <a:solidFill>
                <a:schemeClr val="bg1"/>
              </a:solidFill>
            </a:endParaRPr>
          </a:p>
          <a:p>
            <a:endParaRPr lang="fr-FR" sz="1050" b="1">
              <a:solidFill>
                <a:schemeClr val="bg1"/>
              </a:solidFill>
            </a:endParaRPr>
          </a:p>
          <a:p>
            <a:pPr marL="457200" indent="-457200" algn="just">
              <a:buFont typeface="Arial" panose="020B0604020202020204" pitchFamily="34" charset="0"/>
              <a:buChar char="•"/>
            </a:pPr>
            <a:r>
              <a:rPr lang="fr-FR" sz="2800">
                <a:solidFill>
                  <a:schemeClr val="bg1"/>
                </a:solidFill>
              </a:rPr>
              <a:t>Vous savez, ce n’est qu’une démarche administrative, vous avez surement plus important à faire que de vous en occupez ? (interrogez-le et flattez-le) </a:t>
            </a:r>
          </a:p>
          <a:p>
            <a:pPr marL="457200" indent="-457200" algn="just">
              <a:buFont typeface="Arial" panose="020B0604020202020204" pitchFamily="34" charset="0"/>
              <a:buChar char="•"/>
            </a:pPr>
            <a:endParaRPr lang="fr-FR" sz="2800">
              <a:solidFill>
                <a:schemeClr val="bg1"/>
              </a:solidFill>
            </a:endParaRPr>
          </a:p>
          <a:p>
            <a:pPr marL="457200" indent="-457200" algn="just">
              <a:buFont typeface="Arial" panose="020B0604020202020204" pitchFamily="34" charset="0"/>
              <a:buChar char="•"/>
            </a:pPr>
            <a:r>
              <a:rPr lang="fr-FR" sz="2800">
                <a:solidFill>
                  <a:schemeClr val="bg1"/>
                </a:solidFill>
              </a:rPr>
              <a:t>On va s’occuper d’organiser le rendez-vous à votre place, vous serez l’un des premiers à avoir le privilège d’utiliser la dernière Livebox d’Orange, l’opérateur N°1, sortie en octobre dernier. Vous permettez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49854" y="353349"/>
            <a:ext cx="2748431" cy="875728"/>
          </a:xfrm>
          <a:prstGeom prst="roundRect">
            <a:avLst/>
          </a:prstGeom>
          <a:solidFill>
            <a:srgbClr val="F3A87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solidFill>
                  <a:schemeClr val="bg1"/>
                </a:solidFill>
              </a:rPr>
              <a:t>     </a:t>
            </a:r>
            <a:r>
              <a:rPr lang="fr-FR" sz="4400" b="1" err="1">
                <a:solidFill>
                  <a:schemeClr val="bg1"/>
                </a:solidFill>
              </a:rPr>
              <a:t>rgeuil</a:t>
            </a:r>
            <a:endParaRPr lang="fr-FR" sz="4400" b="1">
              <a:solidFill>
                <a:schemeClr val="bg1"/>
              </a:solidFill>
            </a:endParaRPr>
          </a:p>
        </p:txBody>
      </p:sp>
      <p:sp>
        <p:nvSpPr>
          <p:cNvPr id="5" name="Rectangle 4">
            <a:extLst>
              <a:ext uri="{FF2B5EF4-FFF2-40B4-BE49-F238E27FC236}">
                <a16:creationId xmlns:a16="http://schemas.microsoft.com/office/drawing/2014/main" id="{ADA57CB1-8545-B08C-B2D5-C87F0EBE452A}"/>
              </a:ext>
            </a:extLst>
          </p:cNvPr>
          <p:cNvSpPr/>
          <p:nvPr/>
        </p:nvSpPr>
        <p:spPr>
          <a:xfrm>
            <a:off x="112047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O</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rgbClr val="F3A87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01560"/>
            <a:ext cx="6620145" cy="923330"/>
          </a:xfrm>
          <a:prstGeom prst="rect">
            <a:avLst/>
          </a:prstGeom>
          <a:noFill/>
        </p:spPr>
        <p:txBody>
          <a:bodyPr wrap="square">
            <a:spAutoFit/>
          </a:bodyPr>
          <a:lstStyle/>
          <a:p>
            <a:r>
              <a:rPr lang="fr-FR" sz="4400" b="1">
                <a:solidFill>
                  <a:schemeClr val="bg1"/>
                </a:solidFill>
                <a:ea typeface="Tahoma" pitchFamily="34" charset="0"/>
                <a:cs typeface="Tahoma" pitchFamily="34" charset="0"/>
              </a:rPr>
              <a:t>Il a besoin d’être </a:t>
            </a:r>
            <a:r>
              <a:rPr lang="fr-FR" sz="5400" b="1">
                <a:solidFill>
                  <a:schemeClr val="bg1"/>
                </a:solidFill>
                <a:ea typeface="Calibri" panose="020F0502020204030204" pitchFamily="34" charset="0"/>
                <a:cs typeface="Calibri" panose="020F0502020204030204" pitchFamily="34" charset="0"/>
              </a:rPr>
              <a:t>valorisé</a:t>
            </a:r>
          </a:p>
        </p:txBody>
      </p:sp>
      <p:pic>
        <p:nvPicPr>
          <p:cNvPr id="7" name="Graphique 6" descr="Informations avec un remplissage uni">
            <a:extLst>
              <a:ext uri="{FF2B5EF4-FFF2-40B4-BE49-F238E27FC236}">
                <a16:creationId xmlns:a16="http://schemas.microsoft.com/office/drawing/2014/main" id="{D602F035-6706-F1D2-985F-3C562C27AD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93896" y="5723683"/>
            <a:ext cx="914400" cy="914400"/>
          </a:xfrm>
          <a:prstGeom prst="rect">
            <a:avLst/>
          </a:prstGeom>
        </p:spPr>
      </p:pic>
    </p:spTree>
    <p:custDataLst>
      <p:tags r:id="rId1"/>
    </p:custDataLst>
    <p:extLst>
      <p:ext uri="{BB962C8B-B14F-4D97-AF65-F5344CB8AC3E}">
        <p14:creationId xmlns:p14="http://schemas.microsoft.com/office/powerpoint/2010/main" val="3178366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580831" y="1748749"/>
            <a:ext cx="11025292" cy="3816429"/>
          </a:xfrm>
          <a:prstGeom prst="rect">
            <a:avLst/>
          </a:prstGeom>
          <a:noFill/>
        </p:spPr>
        <p:txBody>
          <a:bodyPr wrap="square" rtlCol="0">
            <a:spAutoFit/>
          </a:bodyPr>
          <a:lstStyle/>
          <a:p>
            <a:r>
              <a:rPr lang="fr-FR" sz="3200" b="1">
                <a:solidFill>
                  <a:schemeClr val="bg1"/>
                </a:solidFill>
              </a:rPr>
              <a:t>Vous vous demandez quelles sont les dernières nouveautés ?</a:t>
            </a:r>
          </a:p>
          <a:p>
            <a:endParaRPr lang="fr-FR" sz="3200" b="1">
              <a:solidFill>
                <a:schemeClr val="bg1"/>
              </a:solidFill>
            </a:endParaRPr>
          </a:p>
          <a:p>
            <a:pPr marL="171450" indent="-171450">
              <a:buFont typeface="Arial" panose="020B0604020202020204" pitchFamily="34" charset="0"/>
              <a:buChar char="•"/>
            </a:pPr>
            <a:endParaRPr lang="fr-FR" sz="1000" b="1">
              <a:solidFill>
                <a:schemeClr val="bg1"/>
              </a:solidFill>
            </a:endParaRPr>
          </a:p>
          <a:p>
            <a:pPr marL="457200" indent="-457200">
              <a:buFont typeface="Arial" panose="020B0604020202020204" pitchFamily="34" charset="0"/>
              <a:buChar char="•"/>
            </a:pPr>
            <a:r>
              <a:rPr lang="fr-FR" sz="2800">
                <a:solidFill>
                  <a:schemeClr val="bg1"/>
                </a:solidFill>
              </a:rPr>
              <a:t>Justement, on est là pour repérer le passage du câble et pour programmer le rendez-vous avec le technicien, vous serez l’un des premiers à utiliser la dernière Livebox 7 sortie en octobre.</a:t>
            </a:r>
          </a:p>
          <a:p>
            <a:pPr marL="457200" indent="-457200">
              <a:buFont typeface="Arial" panose="020B0604020202020204" pitchFamily="34" charset="0"/>
              <a:buChar char="•"/>
            </a:pPr>
            <a:endParaRPr lang="fr-FR" sz="2800">
              <a:solidFill>
                <a:schemeClr val="bg1"/>
              </a:solidFill>
            </a:endParaRPr>
          </a:p>
          <a:p>
            <a:pPr marL="457200" indent="-457200">
              <a:buFont typeface="Arial" panose="020B0604020202020204" pitchFamily="34" charset="0"/>
              <a:buChar char="•"/>
            </a:pPr>
            <a:r>
              <a:rPr lang="fr-FR" sz="2800">
                <a:solidFill>
                  <a:schemeClr val="bg1"/>
                </a:solidFill>
              </a:rPr>
              <a:t>Cette box Orange, l’opérateur numéro 1 est à la pointe des dernières technologies !  Vous permettez que je vous présente cette innovation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478395" y="353349"/>
            <a:ext cx="3358995" cy="875728"/>
          </a:xfrm>
          <a:prstGeom prst="roundRect">
            <a:avLst/>
          </a:prstGeom>
          <a:solidFill>
            <a:srgbClr val="FF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solidFill>
                  <a:schemeClr val="bg1"/>
                </a:solidFill>
              </a:rPr>
              <a:t>     </a:t>
            </a:r>
            <a:r>
              <a:rPr lang="fr-FR" sz="4400" b="1" err="1">
                <a:solidFill>
                  <a:schemeClr val="bg1"/>
                </a:solidFill>
              </a:rPr>
              <a:t>ouveauté</a:t>
            </a:r>
            <a:endParaRPr lang="fr-FR" sz="4400" b="1">
              <a:solidFill>
                <a:schemeClr val="bg1"/>
              </a:solidFill>
            </a:endParaRPr>
          </a:p>
        </p:txBody>
      </p:sp>
      <p:sp>
        <p:nvSpPr>
          <p:cNvPr id="5" name="Rectangle 4">
            <a:extLst>
              <a:ext uri="{FF2B5EF4-FFF2-40B4-BE49-F238E27FC236}">
                <a16:creationId xmlns:a16="http://schemas.microsoft.com/office/drawing/2014/main" id="{ADA57CB1-8545-B08C-B2D5-C87F0EBE452A}"/>
              </a:ext>
            </a:extLst>
          </p:cNvPr>
          <p:cNvSpPr/>
          <p:nvPr/>
        </p:nvSpPr>
        <p:spPr>
          <a:xfrm>
            <a:off x="58083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N</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rgbClr val="FF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01560"/>
            <a:ext cx="6620145" cy="923330"/>
          </a:xfrm>
          <a:prstGeom prst="rect">
            <a:avLst/>
          </a:prstGeom>
          <a:noFill/>
        </p:spPr>
        <p:txBody>
          <a:bodyPr wrap="square">
            <a:spAutoFit/>
          </a:bodyPr>
          <a:lstStyle/>
          <a:p>
            <a:r>
              <a:rPr lang="fr-FR" sz="4400" b="1">
                <a:solidFill>
                  <a:schemeClr val="bg1"/>
                </a:solidFill>
                <a:ea typeface="Tahoma" pitchFamily="34" charset="0"/>
                <a:cs typeface="Tahoma" pitchFamily="34" charset="0"/>
              </a:rPr>
              <a:t>Il a besoin d’être </a:t>
            </a:r>
            <a:r>
              <a:rPr lang="fr-FR" sz="5400" b="1">
                <a:solidFill>
                  <a:schemeClr val="bg1"/>
                </a:solidFill>
                <a:ea typeface="Calibri" panose="020F0502020204030204" pitchFamily="34" charset="0"/>
                <a:cs typeface="Calibri" panose="020F0502020204030204" pitchFamily="34" charset="0"/>
              </a:rPr>
              <a:t>surpris</a:t>
            </a:r>
          </a:p>
        </p:txBody>
      </p:sp>
      <p:pic>
        <p:nvPicPr>
          <p:cNvPr id="7" name="Graphique 6" descr="Fiche contour">
            <a:extLst>
              <a:ext uri="{FF2B5EF4-FFF2-40B4-BE49-F238E27FC236}">
                <a16:creationId xmlns:a16="http://schemas.microsoft.com/office/drawing/2014/main" id="{8C11787F-65BB-8A56-AF3B-2F7B446476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48922" y="5575264"/>
            <a:ext cx="914400" cy="914400"/>
          </a:xfrm>
          <a:prstGeom prst="rect">
            <a:avLst/>
          </a:prstGeom>
        </p:spPr>
      </p:pic>
    </p:spTree>
    <p:custDataLst>
      <p:tags r:id="rId1"/>
    </p:custDataLst>
    <p:extLst>
      <p:ext uri="{BB962C8B-B14F-4D97-AF65-F5344CB8AC3E}">
        <p14:creationId xmlns:p14="http://schemas.microsoft.com/office/powerpoint/2010/main" val="3921075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751114" y="1667104"/>
            <a:ext cx="10757036" cy="4247317"/>
          </a:xfrm>
          <a:prstGeom prst="rect">
            <a:avLst/>
          </a:prstGeom>
          <a:noFill/>
        </p:spPr>
        <p:txBody>
          <a:bodyPr wrap="square" rtlCol="0">
            <a:spAutoFit/>
          </a:bodyPr>
          <a:lstStyle/>
          <a:p>
            <a:r>
              <a:rPr lang="fr-FR" sz="3200" b="1"/>
              <a:t>Vous n’avez pas envie de vous en occuper ?</a:t>
            </a:r>
          </a:p>
          <a:p>
            <a:pPr marL="457200" indent="-457200">
              <a:buFont typeface="Arial" panose="020B0604020202020204" pitchFamily="34" charset="0"/>
              <a:buChar char="•"/>
            </a:pPr>
            <a:endParaRPr lang="fr-FR" sz="3200" b="1"/>
          </a:p>
          <a:p>
            <a:pPr marL="171450" indent="-171450">
              <a:buFont typeface="Arial" panose="020B0604020202020204" pitchFamily="34" charset="0"/>
              <a:buChar char="•"/>
            </a:pPr>
            <a:endParaRPr lang="fr-FR" sz="1000" b="1"/>
          </a:p>
          <a:p>
            <a:pPr marL="457200" indent="-457200" algn="just">
              <a:buFont typeface="Arial" panose="020B0604020202020204" pitchFamily="34" charset="0"/>
              <a:buChar char="•"/>
            </a:pPr>
            <a:r>
              <a:rPr lang="fr-FR" sz="2800"/>
              <a:t>Justement, nous sommes là pour repérer le passage du câble à votre place et pour programmer le rendez-vous avec le technicien, vous allez être raccordé sans avoir à vous occuper des banalités administratives et techniques.</a:t>
            </a:r>
          </a:p>
          <a:p>
            <a:pPr algn="just"/>
            <a:endParaRPr lang="fr-FR" sz="2800"/>
          </a:p>
          <a:p>
            <a:pPr marL="457200" indent="-457200" algn="just">
              <a:buFont typeface="Arial" panose="020B0604020202020204" pitchFamily="34" charset="0"/>
              <a:buChar char="•"/>
            </a:pPr>
            <a:r>
              <a:rPr lang="fr-FR" sz="2800"/>
              <a:t>Ce sera surement plus agréable et confortable pour vous, on s’occupe de tout à votre place et vous n’aurez rien à faire, vous permettez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075215" y="353349"/>
            <a:ext cx="2762175" cy="875728"/>
          </a:xfrm>
          <a:prstGeom prst="roundRect">
            <a:avLst/>
          </a:prstGeom>
          <a:solidFill>
            <a:srgbClr val="E6691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onfort</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167430" y="353346"/>
            <a:ext cx="630796"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C</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37390" y="368337"/>
            <a:ext cx="7768732" cy="875729"/>
          </a:xfrm>
          <a:prstGeom prst="homePlate">
            <a:avLst/>
          </a:prstGeom>
          <a:solidFill>
            <a:srgbClr val="E6691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496640" y="301560"/>
            <a:ext cx="6620145" cy="923330"/>
          </a:xfrm>
          <a:prstGeom prst="rect">
            <a:avLst/>
          </a:prstGeom>
          <a:noFill/>
        </p:spPr>
        <p:txBody>
          <a:bodyPr wrap="square">
            <a:spAutoFit/>
          </a:bodyPr>
          <a:lstStyle/>
          <a:p>
            <a:r>
              <a:rPr lang="fr-FR" sz="4400" b="1">
                <a:ea typeface="Tahoma" pitchFamily="34" charset="0"/>
                <a:cs typeface="Tahoma" pitchFamily="34" charset="0"/>
              </a:rPr>
              <a:t>Il a besoin de </a:t>
            </a:r>
            <a:r>
              <a:rPr lang="fr-FR" sz="5400" b="1">
                <a:ea typeface="Calibri" panose="020F0502020204030204" pitchFamily="34" charset="0"/>
                <a:cs typeface="Calibri" panose="020F0502020204030204" pitchFamily="34" charset="0"/>
              </a:rPr>
              <a:t>facilité</a:t>
            </a:r>
          </a:p>
        </p:txBody>
      </p:sp>
      <p:pic>
        <p:nvPicPr>
          <p:cNvPr id="7" name="Graphique 6" descr="Contour de visage lunettes de soleil contour">
            <a:extLst>
              <a:ext uri="{FF2B5EF4-FFF2-40B4-BE49-F238E27FC236}">
                <a16:creationId xmlns:a16="http://schemas.microsoft.com/office/drawing/2014/main" id="{A349E201-B265-3969-2AFB-8B18BB8892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4700" y="5691026"/>
            <a:ext cx="914400" cy="914400"/>
          </a:xfrm>
          <a:prstGeom prst="rect">
            <a:avLst/>
          </a:prstGeom>
        </p:spPr>
      </p:pic>
    </p:spTree>
    <p:custDataLst>
      <p:tags r:id="rId1"/>
    </p:custDataLst>
    <p:extLst>
      <p:ext uri="{BB962C8B-B14F-4D97-AF65-F5344CB8AC3E}">
        <p14:creationId xmlns:p14="http://schemas.microsoft.com/office/powerpoint/2010/main" val="201132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0818" y="-1709309"/>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7431375" y="2117672"/>
            <a:ext cx="3331876" cy="1446550"/>
          </a:xfrm>
          <a:prstGeom prst="rect">
            <a:avLst/>
          </a:prstGeom>
          <a:noFill/>
        </p:spPr>
        <p:txBody>
          <a:bodyPr wrap="square" rtlCol="0">
            <a:spAutoFit/>
          </a:bodyPr>
          <a:lstStyle/>
          <a:p>
            <a:r>
              <a:rPr lang="fr-FR" sz="4400" b="1">
                <a:solidFill>
                  <a:schemeClr val="bg1"/>
                </a:solidFill>
              </a:rPr>
              <a:t>1</a:t>
            </a:r>
          </a:p>
          <a:p>
            <a:r>
              <a:rPr lang="fr-FR" sz="4400" b="1">
                <a:solidFill>
                  <a:schemeClr val="bg1"/>
                </a:solidFill>
              </a:rPr>
              <a:t>Nos offres</a:t>
            </a:r>
          </a:p>
        </p:txBody>
      </p:sp>
    </p:spTree>
    <p:custDataLst>
      <p:tags r:id="rId1"/>
    </p:custDataLst>
    <p:extLst>
      <p:ext uri="{BB962C8B-B14F-4D97-AF65-F5344CB8AC3E}">
        <p14:creationId xmlns:p14="http://schemas.microsoft.com/office/powerpoint/2010/main" val="1827144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646174" y="1993727"/>
            <a:ext cx="10898124" cy="3170099"/>
          </a:xfrm>
          <a:prstGeom prst="rect">
            <a:avLst/>
          </a:prstGeom>
          <a:noFill/>
        </p:spPr>
        <p:txBody>
          <a:bodyPr wrap="square" rtlCol="0">
            <a:spAutoFit/>
          </a:bodyPr>
          <a:lstStyle/>
          <a:p>
            <a:r>
              <a:rPr lang="fr-FR" sz="3200" b="1"/>
              <a:t>Vous pensez que se sera plus cher ?</a:t>
            </a:r>
          </a:p>
          <a:p>
            <a:endParaRPr lang="fr-FR" sz="2800"/>
          </a:p>
          <a:p>
            <a:pPr marL="457200" indent="-457200" algn="just">
              <a:buFont typeface="Arial" panose="020B0604020202020204" pitchFamily="34" charset="0"/>
              <a:buChar char="•"/>
            </a:pPr>
            <a:r>
              <a:rPr lang="fr-FR" sz="2800"/>
              <a:t>Le raccordement est pris en charge par le département et je vais vous expliquer comment avoir les prix les plus bas pour faire des économies, et avoir le meilleur rapport qualité prix.</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Nous allons faire le point pour évaluer votre budget, vous permettez ?</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635604" y="353349"/>
            <a:ext cx="2295441" cy="875728"/>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R  </a:t>
            </a:r>
            <a:r>
              <a:rPr lang="fr-FR" sz="4400" b="1" err="1"/>
              <a:t>rgent</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727819" y="353346"/>
            <a:ext cx="524208"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A</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2931044" y="368335"/>
            <a:ext cx="9044078" cy="875729"/>
          </a:xfrm>
          <a:prstGeom prst="homePlat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3323491" y="347068"/>
            <a:ext cx="8675077" cy="923330"/>
          </a:xfrm>
          <a:prstGeom prst="rect">
            <a:avLst/>
          </a:prstGeom>
          <a:noFill/>
        </p:spPr>
        <p:txBody>
          <a:bodyPr wrap="square">
            <a:spAutoFit/>
          </a:bodyPr>
          <a:lstStyle/>
          <a:p>
            <a:r>
              <a:rPr lang="fr-FR" sz="4400" b="1">
                <a:ea typeface="Tahoma" pitchFamily="34" charset="0"/>
                <a:cs typeface="Tahoma" pitchFamily="34" charset="0"/>
              </a:rPr>
              <a:t>Il a besoin de faire des </a:t>
            </a:r>
            <a:r>
              <a:rPr lang="fr-FR" sz="5400" b="1">
                <a:ea typeface="Calibri" panose="020F0502020204030204" pitchFamily="34" charset="0"/>
                <a:cs typeface="Calibri" panose="020F0502020204030204" pitchFamily="34" charset="0"/>
              </a:rPr>
              <a:t>économies</a:t>
            </a:r>
          </a:p>
        </p:txBody>
      </p:sp>
      <p:pic>
        <p:nvPicPr>
          <p:cNvPr id="7" name="Graphique 6" descr="Argent contour">
            <a:extLst>
              <a:ext uri="{FF2B5EF4-FFF2-40B4-BE49-F238E27FC236}">
                <a16:creationId xmlns:a16="http://schemas.microsoft.com/office/drawing/2014/main" id="{56175C75-0ABE-2A6E-FCF9-6E074BF07C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45586" y="5596532"/>
            <a:ext cx="914400" cy="914400"/>
          </a:xfrm>
          <a:prstGeom prst="rect">
            <a:avLst/>
          </a:prstGeom>
        </p:spPr>
      </p:pic>
    </p:spTree>
    <p:custDataLst>
      <p:tags r:id="rId1"/>
    </p:custDataLst>
    <p:extLst>
      <p:ext uri="{BB962C8B-B14F-4D97-AF65-F5344CB8AC3E}">
        <p14:creationId xmlns:p14="http://schemas.microsoft.com/office/powerpoint/2010/main" val="148433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28700"/>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443224" y="1912035"/>
            <a:ext cx="11287963" cy="3600986"/>
          </a:xfrm>
          <a:prstGeom prst="rect">
            <a:avLst/>
          </a:prstGeom>
          <a:noFill/>
        </p:spPr>
        <p:txBody>
          <a:bodyPr wrap="square" rtlCol="0">
            <a:spAutoFit/>
          </a:bodyPr>
          <a:lstStyle/>
          <a:p>
            <a:r>
              <a:rPr lang="fr-FR" sz="3200" b="1"/>
              <a:t>Vous n’êtes pas raccordé à la fibre d’Orange ?</a:t>
            </a:r>
            <a:br>
              <a:rPr lang="fr-FR" sz="3200" b="1"/>
            </a:br>
            <a:endParaRPr lang="fr-FR" b="1"/>
          </a:p>
          <a:p>
            <a:endParaRPr lang="fr-FR" sz="1000" b="1"/>
          </a:p>
          <a:p>
            <a:pPr marL="457200" indent="-457200" algn="just">
              <a:buFont typeface="Arial" panose="020B0604020202020204" pitchFamily="34" charset="0"/>
              <a:buChar char="•"/>
            </a:pPr>
            <a:r>
              <a:rPr lang="fr-FR" sz="2800"/>
              <a:t>Orange est l’opérateur numéro 1 sur sa relation avec les clients, un service téléphonique toujours à l’écoute, un réseau de boutiques partout à disposition et un service d’intervention rapide en cas de besoin. </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Avec Orange, c’est la garantie d’être avec un opérateur qui est à l’écoute et disponible pour vos besoins.</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619075" y="353349"/>
            <a:ext cx="3168597" cy="875728"/>
          </a:xfrm>
          <a:prstGeom prst="roundRect">
            <a:avLst/>
          </a:prstGeom>
          <a:solidFill>
            <a:srgbClr val="E287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ympathie</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721510" y="353346"/>
            <a:ext cx="595041"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S</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3851028" y="350749"/>
            <a:ext cx="7880159" cy="875729"/>
          </a:xfrm>
          <a:prstGeom prst="homePlate">
            <a:avLst/>
          </a:prstGeom>
          <a:solidFill>
            <a:srgbClr val="E287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204977" y="320735"/>
            <a:ext cx="7702061" cy="923330"/>
          </a:xfrm>
          <a:prstGeom prst="rect">
            <a:avLst/>
          </a:prstGeom>
          <a:noFill/>
        </p:spPr>
        <p:txBody>
          <a:bodyPr wrap="square">
            <a:spAutoFit/>
          </a:bodyPr>
          <a:lstStyle/>
          <a:p>
            <a:r>
              <a:rPr lang="fr-FR" sz="4400" b="1">
                <a:ea typeface="Tahoma" pitchFamily="34" charset="0"/>
                <a:cs typeface="Tahoma" pitchFamily="34" charset="0"/>
              </a:rPr>
              <a:t>Crée un climat </a:t>
            </a:r>
            <a:r>
              <a:rPr lang="fr-FR" sz="5400" b="1">
                <a:ea typeface="Calibri" panose="020F0502020204030204" pitchFamily="34" charset="0"/>
                <a:cs typeface="Calibri" panose="020F0502020204030204" pitchFamily="34" charset="0"/>
              </a:rPr>
              <a:t>sympathique</a:t>
            </a:r>
          </a:p>
        </p:txBody>
      </p:sp>
      <p:pic>
        <p:nvPicPr>
          <p:cNvPr id="7" name="Graphique 6" descr="Feux de signalisation contour">
            <a:extLst>
              <a:ext uri="{FF2B5EF4-FFF2-40B4-BE49-F238E27FC236}">
                <a16:creationId xmlns:a16="http://schemas.microsoft.com/office/drawing/2014/main" id="{E2663A47-C6F9-8277-7786-A8B943B9A39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92638" y="5592852"/>
            <a:ext cx="914400" cy="914400"/>
          </a:xfrm>
          <a:prstGeom prst="rect">
            <a:avLst/>
          </a:prstGeom>
        </p:spPr>
      </p:pic>
    </p:spTree>
    <p:custDataLst>
      <p:tags r:id="rId1"/>
    </p:custDataLst>
    <p:extLst>
      <p:ext uri="{BB962C8B-B14F-4D97-AF65-F5344CB8AC3E}">
        <p14:creationId xmlns:p14="http://schemas.microsoft.com/office/powerpoint/2010/main" val="3549667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457200" y="1748749"/>
            <a:ext cx="11234057" cy="4247317"/>
          </a:xfrm>
          <a:prstGeom prst="rect">
            <a:avLst/>
          </a:prstGeom>
          <a:noFill/>
        </p:spPr>
        <p:txBody>
          <a:bodyPr wrap="square" rtlCol="0">
            <a:spAutoFit/>
          </a:bodyPr>
          <a:lstStyle/>
          <a:p>
            <a:r>
              <a:rPr lang="fr-FR" sz="3200" b="1"/>
              <a:t>Vous voulez savoir ce que la fibre va vous apporter ? </a:t>
            </a:r>
          </a:p>
          <a:p>
            <a:r>
              <a:rPr lang="fr-FR" sz="2000" i="1"/>
              <a:t>(voiture hybride ou électrique ou réponse aux questions ouvertes qui donnent l’impression que le client s’intéresse à l’écologie)</a:t>
            </a:r>
          </a:p>
          <a:p>
            <a:endParaRPr lang="fr-FR" sz="2000" i="1"/>
          </a:p>
          <a:p>
            <a:endParaRPr lang="fr-FR" sz="1000" b="1"/>
          </a:p>
          <a:p>
            <a:pPr marL="457200" indent="-457200" algn="just">
              <a:buFont typeface="Arial" panose="020B0604020202020204" pitchFamily="34" charset="0"/>
              <a:buChar char="•"/>
            </a:pPr>
            <a:r>
              <a:rPr lang="fr-FR" sz="2800"/>
              <a:t>Avec nos offres milieu de gamme et haut de gamme vous ferez des économies d’énergie avec une consommation qui s’adapte au fur et à mesure de votre usage, et en plus, ce sont des box internet fabriquées à partir de matériaux recyclés. </a:t>
            </a:r>
          </a:p>
          <a:p>
            <a:pPr marL="457200" indent="-457200" algn="just">
              <a:buFont typeface="Arial" panose="020B0604020202020204" pitchFamily="34" charset="0"/>
              <a:buChar char="•"/>
            </a:pPr>
            <a:endParaRPr lang="fr-FR" sz="2800"/>
          </a:p>
          <a:p>
            <a:pPr marL="457200" indent="-457200" algn="just">
              <a:buFont typeface="Arial" panose="020B0604020202020204" pitchFamily="34" charset="0"/>
              <a:buChar char="•"/>
            </a:pPr>
            <a:r>
              <a:rPr lang="fr-FR" sz="2800"/>
              <a:t>Orange est en avance de 10 ans sur les normes écologiques</a:t>
            </a:r>
          </a:p>
        </p:txBody>
      </p:sp>
      <p:sp>
        <p:nvSpPr>
          <p:cNvPr id="4" name="Rectangle : coins arrondis 3">
            <a:extLst>
              <a:ext uri="{FF2B5EF4-FFF2-40B4-BE49-F238E27FC236}">
                <a16:creationId xmlns:a16="http://schemas.microsoft.com/office/drawing/2014/main" id="{B4781AA3-44F9-A7BF-50B5-E500A0E7D44F}"/>
              </a:ext>
            </a:extLst>
          </p:cNvPr>
          <p:cNvSpPr/>
          <p:nvPr/>
        </p:nvSpPr>
        <p:spPr>
          <a:xfrm>
            <a:off x="1814831" y="353349"/>
            <a:ext cx="2634076" cy="875728"/>
          </a:xfrm>
          <a:prstGeom prst="roundRect">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4400" b="1"/>
              <a:t>     </a:t>
            </a:r>
            <a:r>
              <a:rPr lang="fr-FR" sz="4400" b="1" err="1"/>
              <a:t>cologie</a:t>
            </a:r>
            <a:endParaRPr lang="fr-FR" sz="4400" b="1"/>
          </a:p>
        </p:txBody>
      </p:sp>
      <p:sp>
        <p:nvSpPr>
          <p:cNvPr id="5" name="Rectangle 4">
            <a:extLst>
              <a:ext uri="{FF2B5EF4-FFF2-40B4-BE49-F238E27FC236}">
                <a16:creationId xmlns:a16="http://schemas.microsoft.com/office/drawing/2014/main" id="{ADA57CB1-8545-B08C-B2D5-C87F0EBE452A}"/>
              </a:ext>
            </a:extLst>
          </p:cNvPr>
          <p:cNvSpPr/>
          <p:nvPr/>
        </p:nvSpPr>
        <p:spPr>
          <a:xfrm>
            <a:off x="1917265" y="353346"/>
            <a:ext cx="595041" cy="875731"/>
          </a:xfrm>
          <a:prstGeom prst="rect">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a:t>E</a:t>
            </a:r>
          </a:p>
        </p:txBody>
      </p:sp>
      <p:sp>
        <p:nvSpPr>
          <p:cNvPr id="6" name="Flèche : pentagone 5">
            <a:extLst>
              <a:ext uri="{FF2B5EF4-FFF2-40B4-BE49-F238E27FC236}">
                <a16:creationId xmlns:a16="http://schemas.microsoft.com/office/drawing/2014/main" id="{C1222470-1A94-7091-54B4-2EA358ACE335}"/>
              </a:ext>
            </a:extLst>
          </p:cNvPr>
          <p:cNvSpPr/>
          <p:nvPr/>
        </p:nvSpPr>
        <p:spPr>
          <a:xfrm rot="10800000">
            <a:off x="4448907" y="350748"/>
            <a:ext cx="5765499" cy="875729"/>
          </a:xfrm>
          <a:prstGeom prst="homePlate">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endParaRPr lang="fr-FR" sz="3200" b="1"/>
          </a:p>
        </p:txBody>
      </p:sp>
      <p:sp>
        <p:nvSpPr>
          <p:cNvPr id="8" name="ZoneTexte 7">
            <a:extLst>
              <a:ext uri="{FF2B5EF4-FFF2-40B4-BE49-F238E27FC236}">
                <a16:creationId xmlns:a16="http://schemas.microsoft.com/office/drawing/2014/main" id="{102AB8AE-EF73-4A01-4D92-C8D91D66B5FD}"/>
              </a:ext>
            </a:extLst>
          </p:cNvPr>
          <p:cNvSpPr txBox="1"/>
          <p:nvPr/>
        </p:nvSpPr>
        <p:spPr>
          <a:xfrm>
            <a:off x="4802858" y="320735"/>
            <a:ext cx="5765500" cy="923330"/>
          </a:xfrm>
          <a:prstGeom prst="rect">
            <a:avLst/>
          </a:prstGeom>
          <a:noFill/>
        </p:spPr>
        <p:txBody>
          <a:bodyPr wrap="square">
            <a:spAutoFit/>
          </a:bodyPr>
          <a:lstStyle/>
          <a:p>
            <a:r>
              <a:rPr lang="fr-FR" sz="4400" b="1">
                <a:ea typeface="Tahoma" pitchFamily="34" charset="0"/>
                <a:cs typeface="Tahoma" pitchFamily="34" charset="0"/>
              </a:rPr>
              <a:t>Besoin de </a:t>
            </a:r>
            <a:r>
              <a:rPr lang="fr-FR" sz="5400" b="1">
                <a:ea typeface="Calibri" panose="020F0502020204030204" pitchFamily="34" charset="0"/>
                <a:cs typeface="Calibri" panose="020F0502020204030204" pitchFamily="34" charset="0"/>
              </a:rPr>
              <a:t>preuves</a:t>
            </a:r>
          </a:p>
        </p:txBody>
      </p:sp>
      <p:pic>
        <p:nvPicPr>
          <p:cNvPr id="7" name="Graphique 6" descr="Plante contour">
            <a:extLst>
              <a:ext uri="{FF2B5EF4-FFF2-40B4-BE49-F238E27FC236}">
                <a16:creationId xmlns:a16="http://schemas.microsoft.com/office/drawing/2014/main" id="{F04A4293-DB4C-077E-C8D9-9BD4C2F34C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400" y="5538866"/>
            <a:ext cx="914400" cy="914400"/>
          </a:xfrm>
          <a:prstGeom prst="rect">
            <a:avLst/>
          </a:prstGeom>
        </p:spPr>
      </p:pic>
    </p:spTree>
    <p:custDataLst>
      <p:tags r:id="rId1"/>
    </p:custDataLst>
    <p:extLst>
      <p:ext uri="{BB962C8B-B14F-4D97-AF65-F5344CB8AC3E}">
        <p14:creationId xmlns:p14="http://schemas.microsoft.com/office/powerpoint/2010/main" val="1053684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2B569C7-C0C1-10D5-8563-3FB237F7342A}"/>
              </a:ext>
            </a:extLst>
          </p:cNvPr>
          <p:cNvSpPr txBox="1"/>
          <p:nvPr/>
        </p:nvSpPr>
        <p:spPr>
          <a:xfrm>
            <a:off x="1494717" y="604394"/>
            <a:ext cx="9737612" cy="584775"/>
          </a:xfrm>
          <a:prstGeom prst="rect">
            <a:avLst/>
          </a:prstGeom>
          <a:noFill/>
        </p:spPr>
        <p:txBody>
          <a:bodyPr wrap="square" rtlCol="0">
            <a:spAutoFit/>
          </a:bodyPr>
          <a:lstStyle/>
          <a:p>
            <a:pPr lvl="1"/>
            <a:r>
              <a:rPr lang="fr-FR" sz="3200" b="1"/>
              <a:t>ADAPTEZ VOTRE DISCOURS EN FONTION DES PROFILS</a:t>
            </a:r>
          </a:p>
        </p:txBody>
      </p:sp>
      <p:sp>
        <p:nvSpPr>
          <p:cNvPr id="5" name="ZoneTexte 4">
            <a:extLst>
              <a:ext uri="{FF2B5EF4-FFF2-40B4-BE49-F238E27FC236}">
                <a16:creationId xmlns:a16="http://schemas.microsoft.com/office/drawing/2014/main" id="{C9208A9F-9AEB-0B42-CDF8-03EB7F656EF0}"/>
              </a:ext>
            </a:extLst>
          </p:cNvPr>
          <p:cNvSpPr txBox="1"/>
          <p:nvPr/>
        </p:nvSpPr>
        <p:spPr>
          <a:xfrm>
            <a:off x="457200" y="2476086"/>
            <a:ext cx="11410950" cy="4339650"/>
          </a:xfrm>
          <a:prstGeom prst="rect">
            <a:avLst/>
          </a:prstGeom>
          <a:noFill/>
        </p:spPr>
        <p:txBody>
          <a:bodyPr wrap="square" rtlCol="0">
            <a:spAutoFit/>
          </a:bodyPr>
          <a:lstStyle/>
          <a:p>
            <a:pPr marL="457200" indent="-457200">
              <a:buFont typeface="Arial" panose="020B0604020202020204" pitchFamily="34" charset="0"/>
              <a:buChar char="•"/>
            </a:pPr>
            <a:r>
              <a:rPr lang="fr-FR" sz="2500" b="1"/>
              <a:t>SÉCURITÉ : </a:t>
            </a:r>
            <a:r>
              <a:rPr lang="fr-FR" sz="2500"/>
              <a:t>La Up à une stabilité de connexion plus </a:t>
            </a:r>
            <a:r>
              <a:rPr lang="fr-FR" sz="2500" b="1"/>
              <a:t>sure</a:t>
            </a:r>
            <a:r>
              <a:rPr lang="fr-FR" sz="2500"/>
              <a:t> et la Max et </a:t>
            </a:r>
          </a:p>
          <a:p>
            <a:r>
              <a:rPr lang="fr-FR" sz="2500"/>
              <a:t>       la plus </a:t>
            </a:r>
            <a:r>
              <a:rPr lang="fr-FR" sz="2500" b="1"/>
              <a:t>sécurisante</a:t>
            </a:r>
          </a:p>
          <a:p>
            <a:pPr marL="457200" indent="-457200">
              <a:buFont typeface="Arial" panose="020B0604020202020204" pitchFamily="34" charset="0"/>
              <a:buChar char="•"/>
            </a:pPr>
            <a:r>
              <a:rPr lang="fr-FR" sz="2500" b="1"/>
              <a:t>ORGEUIL : </a:t>
            </a:r>
            <a:r>
              <a:rPr lang="fr-FR" sz="2500"/>
              <a:t>La Up est </a:t>
            </a:r>
            <a:r>
              <a:rPr lang="fr-FR" sz="2500" b="1"/>
              <a:t>meilleure que l’entrée de gamme </a:t>
            </a:r>
            <a:r>
              <a:rPr lang="fr-FR" sz="2500"/>
              <a:t>et la Max est la </a:t>
            </a:r>
            <a:r>
              <a:rPr lang="fr-FR" sz="2500" b="1"/>
              <a:t>meilleure</a:t>
            </a:r>
          </a:p>
          <a:p>
            <a:pPr marL="457200" indent="-457200">
              <a:buFont typeface="Arial" panose="020B0604020202020204" pitchFamily="34" charset="0"/>
              <a:buChar char="•"/>
            </a:pPr>
            <a:r>
              <a:rPr lang="fr-FR" sz="2500" b="1"/>
              <a:t>NOUVEAUTÉ : </a:t>
            </a:r>
            <a:r>
              <a:rPr lang="fr-FR" sz="2500"/>
              <a:t>La Up est </a:t>
            </a:r>
            <a:r>
              <a:rPr lang="fr-FR" sz="2500" b="1"/>
              <a:t>récente</a:t>
            </a:r>
            <a:r>
              <a:rPr lang="fr-FR" sz="2500"/>
              <a:t> et la Max est la </a:t>
            </a:r>
            <a:r>
              <a:rPr lang="fr-FR" sz="2500" b="1"/>
              <a:t>dernière sortie</a:t>
            </a:r>
          </a:p>
          <a:p>
            <a:pPr marL="457200" indent="-457200">
              <a:buFont typeface="Arial" panose="020B0604020202020204" pitchFamily="34" charset="0"/>
              <a:buChar char="•"/>
            </a:pPr>
            <a:r>
              <a:rPr lang="fr-FR" sz="2500" b="1"/>
              <a:t>CONFORT : </a:t>
            </a:r>
            <a:r>
              <a:rPr lang="fr-FR" sz="2500"/>
              <a:t>La Up vous apporteras un bon </a:t>
            </a:r>
            <a:r>
              <a:rPr lang="fr-FR" sz="2500" b="1"/>
              <a:t>confort</a:t>
            </a:r>
            <a:r>
              <a:rPr lang="fr-FR" sz="2500"/>
              <a:t> et la Max et celle qui vous apporteras le plus de </a:t>
            </a:r>
            <a:r>
              <a:rPr lang="fr-FR" sz="2500" b="1"/>
              <a:t>confort</a:t>
            </a:r>
          </a:p>
          <a:p>
            <a:pPr marL="457200" indent="-457200">
              <a:buFont typeface="Arial" panose="020B0604020202020204" pitchFamily="34" charset="0"/>
              <a:buChar char="•"/>
            </a:pPr>
            <a:r>
              <a:rPr lang="fr-FR" sz="2500" b="1"/>
              <a:t>ARGENT : </a:t>
            </a:r>
            <a:r>
              <a:rPr lang="fr-FR" sz="2500"/>
              <a:t>La Up est un bon </a:t>
            </a:r>
            <a:r>
              <a:rPr lang="fr-FR" sz="2500" b="1"/>
              <a:t>rapport qualité prix </a:t>
            </a:r>
            <a:r>
              <a:rPr lang="fr-FR" sz="2500"/>
              <a:t>et la Max est le meilleur </a:t>
            </a:r>
            <a:r>
              <a:rPr lang="fr-FR" sz="2500" b="1"/>
              <a:t>rapport qualité prix</a:t>
            </a:r>
            <a:endParaRPr lang="fr-FR" sz="2500"/>
          </a:p>
          <a:p>
            <a:pPr marL="457200" indent="-457200">
              <a:buFont typeface="Arial" panose="020B0604020202020204" pitchFamily="34" charset="0"/>
              <a:buChar char="•"/>
            </a:pPr>
            <a:r>
              <a:rPr lang="fr-FR" sz="2500" b="1"/>
              <a:t>SYMPATHIE : </a:t>
            </a:r>
            <a:r>
              <a:rPr lang="fr-FR" sz="2500"/>
              <a:t>La Up est </a:t>
            </a:r>
            <a:r>
              <a:rPr lang="fr-FR" sz="2500" b="1"/>
              <a:t>satisfaisante</a:t>
            </a:r>
            <a:r>
              <a:rPr lang="fr-FR" sz="2500"/>
              <a:t> et la Max est la plus </a:t>
            </a:r>
            <a:r>
              <a:rPr lang="fr-FR" sz="2500" b="1"/>
              <a:t>aboutie</a:t>
            </a:r>
          </a:p>
          <a:p>
            <a:pPr marL="457200" indent="-457200">
              <a:buFont typeface="Arial" panose="020B0604020202020204" pitchFamily="34" charset="0"/>
              <a:buChar char="•"/>
            </a:pPr>
            <a:r>
              <a:rPr lang="fr-FR" sz="2500" b="1"/>
              <a:t>ECOLOGIE : </a:t>
            </a:r>
            <a:r>
              <a:rPr lang="fr-FR" sz="2500"/>
              <a:t>La Up est plus </a:t>
            </a:r>
            <a:r>
              <a:rPr lang="fr-FR" sz="2500" b="1"/>
              <a:t>éthique </a:t>
            </a:r>
            <a:r>
              <a:rPr lang="fr-FR" sz="2500"/>
              <a:t>est la Max va </a:t>
            </a:r>
            <a:r>
              <a:rPr lang="fr-FR" sz="2500" b="1"/>
              <a:t>encore plus loin  </a:t>
            </a:r>
            <a:r>
              <a:rPr lang="fr-FR" sz="2500"/>
              <a:t>sur ce sujet</a:t>
            </a:r>
            <a:endParaRPr lang="fr-FR" sz="2500" b="1"/>
          </a:p>
          <a:p>
            <a:pPr marL="457200" indent="-457200">
              <a:buFont typeface="Arial" panose="020B0604020202020204" pitchFamily="34" charset="0"/>
              <a:buChar char="•"/>
            </a:pPr>
            <a:endParaRPr lang="fr-FR" sz="2600" b="1"/>
          </a:p>
        </p:txBody>
      </p:sp>
      <p:sp>
        <p:nvSpPr>
          <p:cNvPr id="8" name="ZoneTexte 7">
            <a:extLst>
              <a:ext uri="{FF2B5EF4-FFF2-40B4-BE49-F238E27FC236}">
                <a16:creationId xmlns:a16="http://schemas.microsoft.com/office/drawing/2014/main" id="{66989D7F-A5D7-65FD-AF07-E9439EBD78F5}"/>
              </a:ext>
            </a:extLst>
          </p:cNvPr>
          <p:cNvSpPr txBox="1"/>
          <p:nvPr/>
        </p:nvSpPr>
        <p:spPr>
          <a:xfrm>
            <a:off x="457200" y="1805035"/>
            <a:ext cx="11410950" cy="584775"/>
          </a:xfrm>
          <a:prstGeom prst="rect">
            <a:avLst/>
          </a:prstGeom>
          <a:noFill/>
        </p:spPr>
        <p:txBody>
          <a:bodyPr wrap="square" rtlCol="0">
            <a:spAutoFit/>
          </a:bodyPr>
          <a:lstStyle/>
          <a:p>
            <a:pPr lvl="1"/>
            <a:r>
              <a:rPr lang="fr-FR" sz="3200" b="1"/>
              <a:t>La Livebox Up sera plus XXX et la Livebox Max et la plus XXX</a:t>
            </a:r>
          </a:p>
        </p:txBody>
      </p:sp>
      <p:pic>
        <p:nvPicPr>
          <p:cNvPr id="10" name="Graphique 9" descr="Réussite du groupe contour">
            <a:extLst>
              <a:ext uri="{FF2B5EF4-FFF2-40B4-BE49-F238E27FC236}">
                <a16:creationId xmlns:a16="http://schemas.microsoft.com/office/drawing/2014/main" id="{3B80A973-EEE8-A683-74DA-6FD5C7EA18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8907" y="117172"/>
            <a:ext cx="1321246" cy="1321246"/>
          </a:xfrm>
          <a:prstGeom prst="rect">
            <a:avLst/>
          </a:prstGeom>
        </p:spPr>
      </p:pic>
    </p:spTree>
    <p:custDataLst>
      <p:tags r:id="rId1"/>
    </p:custDataLst>
    <p:extLst>
      <p:ext uri="{BB962C8B-B14F-4D97-AF65-F5344CB8AC3E}">
        <p14:creationId xmlns:p14="http://schemas.microsoft.com/office/powerpoint/2010/main" val="2798957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303930" y="499481"/>
            <a:ext cx="11649455" cy="5663089"/>
          </a:xfrm>
          <a:prstGeom prst="rect">
            <a:avLst/>
          </a:prstGeom>
          <a:noFill/>
        </p:spPr>
        <p:txBody>
          <a:bodyPr wrap="square" rtlCol="0">
            <a:spAutoFit/>
          </a:bodyPr>
          <a:lstStyle/>
          <a:p>
            <a:r>
              <a:rPr lang="fr-FR" sz="3600" b="1"/>
              <a:t>Quelques informations sur la fibre</a:t>
            </a:r>
            <a:br>
              <a:rPr lang="fr-FR" sz="3600" b="1"/>
            </a:br>
            <a:endParaRPr lang="fr-FR" sz="1600" b="1"/>
          </a:p>
          <a:p>
            <a:endParaRPr lang="fr-FR" sz="1600" b="1"/>
          </a:p>
          <a:p>
            <a:r>
              <a:rPr lang="fr-FR" sz="2600" b="1"/>
              <a:t>L’ADSL sera complétement démantelée dans 5 ans. D’ici 2 à 3 ans 50% du territoire français n’aura plus d’ADSL.</a:t>
            </a:r>
          </a:p>
          <a:p>
            <a:endParaRPr lang="fr-FR" sz="2600"/>
          </a:p>
          <a:p>
            <a:r>
              <a:rPr lang="fr-FR" sz="2400"/>
              <a:t>Quand des clients demandent dans combien de temps on enlève l’ADSL il faut rester vague :</a:t>
            </a:r>
            <a:br>
              <a:rPr lang="fr-FR" sz="2400"/>
            </a:br>
            <a:endParaRPr lang="fr-FR" sz="2400"/>
          </a:p>
          <a:p>
            <a:pPr marL="457200" indent="-457200">
              <a:buFont typeface="Arial" panose="020B0604020202020204" pitchFamily="34" charset="0"/>
              <a:buChar char="•"/>
            </a:pPr>
            <a:r>
              <a:rPr lang="fr-FR" sz="2400"/>
              <a:t>« On a déjà enlevé l’ADSL dans 6 communes et tout le monde n’était pas raccordé à temps. Pour éviter qu’il vous arrive la même chose on va organiser un rendez-vous avec les techniciens »</a:t>
            </a:r>
          </a:p>
          <a:p>
            <a:pPr marL="457200" indent="-457200">
              <a:buFont typeface="Arial" panose="020B0604020202020204" pitchFamily="34" charset="0"/>
              <a:buChar char="•"/>
            </a:pPr>
            <a:r>
              <a:rPr lang="fr-FR" sz="2400"/>
              <a:t>« J’ai compris que vous n’êtes pas intéressé mais dans tous les cas votre maison sera raccordée à la fibre donc on va s’en occuper à votre place, il n’y a aucun intérêt pour vous de retarder le moment de l’intervention»</a:t>
            </a:r>
          </a:p>
          <a:p>
            <a:pPr marL="457200" indent="-457200">
              <a:buFont typeface="Arial" panose="020B0604020202020204" pitchFamily="34" charset="0"/>
              <a:buChar char="•"/>
            </a:pPr>
            <a:r>
              <a:rPr lang="fr-FR" sz="2400"/>
              <a:t>« Rassurez-vous, le technicien utilise le même chemin que votre ligne ADSL »</a:t>
            </a:r>
          </a:p>
        </p:txBody>
      </p:sp>
      <p:pic>
        <p:nvPicPr>
          <p:cNvPr id="5" name="Graphique 4" descr="Internet des objets contour">
            <a:extLst>
              <a:ext uri="{FF2B5EF4-FFF2-40B4-BE49-F238E27FC236}">
                <a16:creationId xmlns:a16="http://schemas.microsoft.com/office/drawing/2014/main" id="{D4DCB366-E8BD-EF36-602A-765174E2DC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189" y="499481"/>
            <a:ext cx="914400" cy="914400"/>
          </a:xfrm>
          <a:prstGeom prst="rect">
            <a:avLst/>
          </a:prstGeom>
        </p:spPr>
      </p:pic>
    </p:spTree>
    <p:custDataLst>
      <p:tags r:id="rId1"/>
    </p:custDataLst>
    <p:extLst>
      <p:ext uri="{BB962C8B-B14F-4D97-AF65-F5344CB8AC3E}">
        <p14:creationId xmlns:p14="http://schemas.microsoft.com/office/powerpoint/2010/main" val="396650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9F9BE6-07F8-87D3-880B-84531F7CAF6A}"/>
              </a:ext>
            </a:extLst>
          </p:cNvPr>
          <p:cNvSpPr txBox="1"/>
          <p:nvPr/>
        </p:nvSpPr>
        <p:spPr>
          <a:xfrm>
            <a:off x="404903" y="646202"/>
            <a:ext cx="11649455" cy="6032421"/>
          </a:xfrm>
          <a:prstGeom prst="rect">
            <a:avLst/>
          </a:prstGeom>
          <a:noFill/>
        </p:spPr>
        <p:txBody>
          <a:bodyPr wrap="square" rtlCol="0">
            <a:spAutoFit/>
          </a:bodyPr>
          <a:lstStyle/>
          <a:p>
            <a:r>
              <a:rPr lang="fr-FR" sz="3600" b="1"/>
              <a:t>Quelques informations sur la relation client</a:t>
            </a:r>
          </a:p>
          <a:p>
            <a:endParaRPr lang="fr-FR" sz="2000" b="1"/>
          </a:p>
          <a:p>
            <a:endParaRPr lang="fr-FR" sz="1000" b="1"/>
          </a:p>
          <a:p>
            <a:r>
              <a:rPr lang="fr-FR" sz="2400"/>
              <a:t>Montrez aux clients que vous êtes sympa et détendu. Ne leur donnez pas la sensation que vous voulez absolument vendre et restez dans le rôle d’un conseiller.</a:t>
            </a:r>
          </a:p>
          <a:p>
            <a:endParaRPr lang="fr-FR" sz="2400"/>
          </a:p>
          <a:p>
            <a:pPr marL="342900" indent="-342900">
              <a:buFont typeface="Arial" panose="020B0604020202020204" pitchFamily="34" charset="0"/>
              <a:buChar char="•"/>
            </a:pPr>
            <a:r>
              <a:rPr lang="fr-FR" sz="2400"/>
              <a:t>A l’entré en porte, ne lâchez pas l’affaire tant que le client n’a pas fermé la porte. Il arrive qu’en insistant on arrive à retourner la situation donc restez ferme, c’est celui qui est le plus sûr de lui qui gagnera le débat entre vous et les clients.</a:t>
            </a:r>
            <a:br>
              <a:rPr lang="fr-FR" sz="2400"/>
            </a:br>
            <a:endParaRPr lang="fr-FR" sz="2400"/>
          </a:p>
          <a:p>
            <a:pPr marL="342900" indent="-342900">
              <a:buFont typeface="Arial" panose="020B0604020202020204" pitchFamily="34" charset="0"/>
              <a:buChar char="•"/>
            </a:pPr>
            <a:r>
              <a:rPr lang="fr-FR" sz="2400"/>
              <a:t>Ne chercher pas à apprendre des textes par cœur mais comprenez et imprégnez-vous du principe car les raisonnements son logique</a:t>
            </a:r>
            <a:br>
              <a:rPr lang="fr-FR" sz="2400"/>
            </a:br>
            <a:endParaRPr lang="fr-FR" sz="2400"/>
          </a:p>
          <a:p>
            <a:pPr marL="342900" indent="-342900">
              <a:buFont typeface="Arial" panose="020B0604020202020204" pitchFamily="34" charset="0"/>
              <a:buChar char="•"/>
            </a:pPr>
            <a:r>
              <a:rPr lang="fr-FR" sz="2400"/>
              <a:t>Si les clients hésitent entre différentes offres, tranchez pour eux « si vous hésitez à prendre cette offre c’est qu’elle vous intéresse donc c’est l’offre qu’il vous faut »</a:t>
            </a:r>
          </a:p>
          <a:p>
            <a:r>
              <a:rPr lang="fr-FR" sz="3200" b="1"/>
              <a:t> </a:t>
            </a:r>
          </a:p>
        </p:txBody>
      </p:sp>
      <p:pic>
        <p:nvPicPr>
          <p:cNvPr id="13" name="Graphique 12" descr="Utilisateur contour">
            <a:extLst>
              <a:ext uri="{FF2B5EF4-FFF2-40B4-BE49-F238E27FC236}">
                <a16:creationId xmlns:a16="http://schemas.microsoft.com/office/drawing/2014/main" id="{08A08BC2-6E4F-7DD1-9D62-51B775D397C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76021" y="501316"/>
            <a:ext cx="914400" cy="914400"/>
          </a:xfrm>
          <a:prstGeom prst="rect">
            <a:avLst/>
          </a:prstGeom>
        </p:spPr>
      </p:pic>
    </p:spTree>
    <p:custDataLst>
      <p:tags r:id="rId1"/>
    </p:custDataLst>
    <p:extLst>
      <p:ext uri="{BB962C8B-B14F-4D97-AF65-F5344CB8AC3E}">
        <p14:creationId xmlns:p14="http://schemas.microsoft.com/office/powerpoint/2010/main" val="413015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3E9C07D-7E49-4A9A-9CAE-93D3A3D93CBE}"/>
              </a:ext>
            </a:extLst>
          </p:cNvPr>
          <p:cNvPicPr>
            <a:picLocks noChangeAspect="1"/>
          </p:cNvPicPr>
          <p:nvPr/>
        </p:nvPicPr>
        <p:blipFill>
          <a:blip r:embed="rId4"/>
          <a:stretch>
            <a:fillRect/>
          </a:stretch>
        </p:blipFill>
        <p:spPr>
          <a:xfrm>
            <a:off x="271783" y="591284"/>
            <a:ext cx="3180336" cy="1635429"/>
          </a:xfrm>
          <a:prstGeom prst="rect">
            <a:avLst/>
          </a:prstGeom>
        </p:spPr>
      </p:pic>
      <p:sp>
        <p:nvSpPr>
          <p:cNvPr id="7" name="ZoneTexte 6">
            <a:extLst>
              <a:ext uri="{FF2B5EF4-FFF2-40B4-BE49-F238E27FC236}">
                <a16:creationId xmlns:a16="http://schemas.microsoft.com/office/drawing/2014/main" id="{0831DBDD-4010-4AC7-9DD2-299C4C5A8518}"/>
              </a:ext>
            </a:extLst>
          </p:cNvPr>
          <p:cNvSpPr txBox="1"/>
          <p:nvPr/>
        </p:nvSpPr>
        <p:spPr>
          <a:xfrm>
            <a:off x="3808931" y="237341"/>
            <a:ext cx="4081622" cy="707886"/>
          </a:xfrm>
          <a:prstGeom prst="rect">
            <a:avLst/>
          </a:prstGeom>
          <a:noFill/>
        </p:spPr>
        <p:txBody>
          <a:bodyPr wrap="square" rtlCol="0">
            <a:spAutoFit/>
          </a:bodyPr>
          <a:lstStyle/>
          <a:p>
            <a:pPr algn="ctr"/>
            <a:r>
              <a:rPr lang="fr-FR" sz="4000" b="1"/>
              <a:t>Le Verbal pur</a:t>
            </a:r>
          </a:p>
        </p:txBody>
      </p:sp>
      <p:cxnSp>
        <p:nvCxnSpPr>
          <p:cNvPr id="11" name="Connecteur : en angle 10">
            <a:extLst>
              <a:ext uri="{FF2B5EF4-FFF2-40B4-BE49-F238E27FC236}">
                <a16:creationId xmlns:a16="http://schemas.microsoft.com/office/drawing/2014/main" id="{AF59C4FB-0B09-4DC9-9BBA-A27479CCEE47}"/>
              </a:ext>
            </a:extLst>
          </p:cNvPr>
          <p:cNvCxnSpPr>
            <a:cxnSpLocks/>
          </p:cNvCxnSpPr>
          <p:nvPr/>
        </p:nvCxnSpPr>
        <p:spPr>
          <a:xfrm rot="10800000">
            <a:off x="2095929" y="780839"/>
            <a:ext cx="5280917" cy="164389"/>
          </a:xfrm>
          <a:prstGeom prst="bentConnector3">
            <a:avLst>
              <a:gd name="adj1" fmla="val 57588"/>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Tableau 14">
            <a:extLst>
              <a:ext uri="{FF2B5EF4-FFF2-40B4-BE49-F238E27FC236}">
                <a16:creationId xmlns:a16="http://schemas.microsoft.com/office/drawing/2014/main" id="{165A3F38-930E-49A5-9588-2539405AA5E0}"/>
              </a:ext>
            </a:extLst>
          </p:cNvPr>
          <p:cNvGraphicFramePr>
            <a:graphicFrameLocks noGrp="1"/>
          </p:cNvGraphicFramePr>
          <p:nvPr/>
        </p:nvGraphicFramePr>
        <p:xfrm>
          <a:off x="271783" y="2416267"/>
          <a:ext cx="11691553" cy="4158203"/>
        </p:xfrm>
        <a:graphic>
          <a:graphicData uri="http://schemas.openxmlformats.org/drawingml/2006/table">
            <a:tbl>
              <a:tblPr>
                <a:solidFill>
                  <a:srgbClr val="FF0000"/>
                </a:solidFill>
                <a:tableStyleId>{327F97BB-C833-4FB7-BDE5-3F7075034690}</a:tableStyleId>
              </a:tblPr>
              <a:tblGrid>
                <a:gridCol w="4118414">
                  <a:extLst>
                    <a:ext uri="{9D8B030D-6E8A-4147-A177-3AD203B41FA5}">
                      <a16:colId xmlns:a16="http://schemas.microsoft.com/office/drawing/2014/main" val="20000"/>
                    </a:ext>
                  </a:extLst>
                </a:gridCol>
                <a:gridCol w="7573139">
                  <a:extLst>
                    <a:ext uri="{9D8B030D-6E8A-4147-A177-3AD203B41FA5}">
                      <a16:colId xmlns:a16="http://schemas.microsoft.com/office/drawing/2014/main" val="20001"/>
                    </a:ext>
                  </a:extLst>
                </a:gridCol>
              </a:tblGrid>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mots noirs </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Problème, crise, litige, récession…</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expressions dubitatives </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Peut-être, à la limite, à peu près, en principe…</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tics verbaux </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En fait, je veux dire, clairement, tout-à-fait, carrément…</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mots vides </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Super, top, extra, génial, énorme…</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expressions personnelles</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Moi je…, ma politique…, mes clients…., Je pense personnellement…</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injonctions agressives</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Vous avez tort, c’est faux,</a:t>
                      </a:r>
                      <a:r>
                        <a:rPr lang="fr-FR" sz="2000" b="1" i="1" baseline="0">
                          <a:solidFill>
                            <a:schemeClr val="tx1"/>
                          </a:solidFill>
                          <a:effectLst/>
                        </a:rPr>
                        <a:t> J</a:t>
                      </a:r>
                      <a:r>
                        <a:rPr lang="fr-FR" sz="2000" b="1" i="1">
                          <a:solidFill>
                            <a:schemeClr val="tx1"/>
                          </a:solidFill>
                          <a:effectLst/>
                        </a:rPr>
                        <a:t>e vous dis que… Je vais vous prouver que...</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594029">
                <a:tc>
                  <a:txBody>
                    <a:bodyPr/>
                    <a:lstStyle/>
                    <a:p>
                      <a:pPr marL="0" algn="l" defTabSz="914180" rtl="0" eaLnBrk="1" latinLnBrk="0" hangingPunct="1">
                        <a:lnSpc>
                          <a:spcPct val="115000"/>
                        </a:lnSpc>
                        <a:spcAft>
                          <a:spcPts val="0"/>
                        </a:spcAft>
                      </a:pPr>
                      <a:r>
                        <a:rPr lang="fr-FR" sz="2000" b="1" kern="1200">
                          <a:solidFill>
                            <a:schemeClr val="bg1"/>
                          </a:solidFill>
                          <a:effectLst>
                            <a:outerShdw blurRad="38100" dist="38100" dir="2700000" algn="tl">
                              <a:srgbClr val="000000">
                                <a:alpha val="43137"/>
                              </a:srgbClr>
                            </a:outerShdw>
                          </a:effectLst>
                        </a:rPr>
                        <a:t>Les injonctions négatives</a:t>
                      </a:r>
                      <a:endParaRPr lang="fr-FR" sz="2000" b="1" kern="1200">
                        <a:solidFill>
                          <a:schemeClr val="bg1"/>
                        </a:solidFill>
                        <a:effectLst>
                          <a:outerShdw blurRad="38100" dist="38100" dir="2700000" algn="tl">
                            <a:srgbClr val="000000">
                              <a:alpha val="43137"/>
                            </a:srgbClr>
                          </a:outerShdw>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fr-FR" sz="2000" b="1" i="1">
                          <a:solidFill>
                            <a:schemeClr val="tx1"/>
                          </a:solidFill>
                          <a:effectLst/>
                        </a:rPr>
                        <a:t>Ne vous</a:t>
                      </a:r>
                      <a:r>
                        <a:rPr lang="fr-FR" sz="2000" b="1" i="1" baseline="0">
                          <a:solidFill>
                            <a:schemeClr val="tx1"/>
                          </a:solidFill>
                          <a:effectLst/>
                        </a:rPr>
                        <a:t> en faites pas… Ne vous inquiétez pas… Il n’y a pas de soucis…</a:t>
                      </a:r>
                      <a:endParaRPr lang="fr-FR" sz="2000" b="1" i="1">
                        <a:solidFill>
                          <a:schemeClr val="tx1"/>
                        </a:solidFill>
                        <a:effectLst/>
                        <a:latin typeface="Arial" pitchFamily="34" charset="0"/>
                        <a:ea typeface="Calibri"/>
                        <a:cs typeface="Arial" pitchFamily="34" charset="0"/>
                      </a:endParaRPr>
                    </a:p>
                  </a:txBody>
                  <a:tcPr marL="69111" marR="6911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16" name="ZoneTexte 15">
            <a:extLst>
              <a:ext uri="{FF2B5EF4-FFF2-40B4-BE49-F238E27FC236}">
                <a16:creationId xmlns:a16="http://schemas.microsoft.com/office/drawing/2014/main" id="{A23C9829-51F4-4611-9FA8-597F0BF46003}"/>
              </a:ext>
            </a:extLst>
          </p:cNvPr>
          <p:cNvSpPr txBox="1"/>
          <p:nvPr/>
        </p:nvSpPr>
        <p:spPr>
          <a:xfrm>
            <a:off x="4425381" y="1703493"/>
            <a:ext cx="5448084" cy="523220"/>
          </a:xfrm>
          <a:prstGeom prst="rect">
            <a:avLst/>
          </a:prstGeom>
          <a:noFill/>
        </p:spPr>
        <p:txBody>
          <a:bodyPr wrap="square" rtlCol="0">
            <a:spAutoFit/>
          </a:bodyPr>
          <a:lstStyle/>
          <a:p>
            <a:r>
              <a:rPr lang="fr-FR" sz="2800" b="1"/>
              <a:t>Ce qu’il faut éviter : </a:t>
            </a:r>
          </a:p>
        </p:txBody>
      </p:sp>
      <p:sp>
        <p:nvSpPr>
          <p:cNvPr id="8" name="Rectangle 7">
            <a:extLst>
              <a:ext uri="{FF2B5EF4-FFF2-40B4-BE49-F238E27FC236}">
                <a16:creationId xmlns:a16="http://schemas.microsoft.com/office/drawing/2014/main" id="{BC6F8324-F7AD-470E-A2D8-76A67B3E163C}"/>
              </a:ext>
            </a:extLst>
          </p:cNvPr>
          <p:cNvSpPr/>
          <p:nvPr/>
        </p:nvSpPr>
        <p:spPr>
          <a:xfrm>
            <a:off x="7730654" y="0"/>
            <a:ext cx="4461346" cy="750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FR">
              <a:cs typeface="Calibri"/>
            </a:endParaRPr>
          </a:p>
        </p:txBody>
      </p:sp>
    </p:spTree>
    <p:custDataLst>
      <p:tags r:id="rId1"/>
    </p:custDataLst>
    <p:extLst>
      <p:ext uri="{BB962C8B-B14F-4D97-AF65-F5344CB8AC3E}">
        <p14:creationId xmlns:p14="http://schemas.microsoft.com/office/powerpoint/2010/main" val="583394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FC013AB-E93F-4FE6-9BDB-26D6A74E2F55}"/>
              </a:ext>
            </a:extLst>
          </p:cNvPr>
          <p:cNvSpPr txBox="1"/>
          <p:nvPr/>
        </p:nvSpPr>
        <p:spPr>
          <a:xfrm>
            <a:off x="1541109" y="0"/>
            <a:ext cx="9478120" cy="830997"/>
          </a:xfrm>
          <a:prstGeom prst="rect">
            <a:avLst/>
          </a:prstGeom>
          <a:noFill/>
        </p:spPr>
        <p:txBody>
          <a:bodyPr wrap="square">
            <a:spAutoFit/>
          </a:bodyPr>
          <a:lstStyle/>
          <a:p>
            <a:pPr algn="ctr"/>
            <a:r>
              <a:rPr lang="fr-FR" sz="4800" b="1"/>
              <a:t>En synthèse :</a:t>
            </a:r>
          </a:p>
        </p:txBody>
      </p:sp>
      <p:sp>
        <p:nvSpPr>
          <p:cNvPr id="7" name="Hexagone 6">
            <a:extLst>
              <a:ext uri="{FF2B5EF4-FFF2-40B4-BE49-F238E27FC236}">
                <a16:creationId xmlns:a16="http://schemas.microsoft.com/office/drawing/2014/main" id="{DC92B89D-BECB-48B7-8B4A-50175CC082C4}"/>
              </a:ext>
            </a:extLst>
          </p:cNvPr>
          <p:cNvSpPr/>
          <p:nvPr/>
        </p:nvSpPr>
        <p:spPr>
          <a:xfrm>
            <a:off x="18333" y="1790837"/>
            <a:ext cx="2874904" cy="2434813"/>
          </a:xfrm>
          <a:prstGeom prst="hexagon">
            <a:avLst/>
          </a:prstGeom>
          <a:solidFill>
            <a:schemeClr val="accent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a:t>Maitriser ses offres et sa mission sur le bout des doigts</a:t>
            </a:r>
          </a:p>
        </p:txBody>
      </p:sp>
      <p:sp>
        <p:nvSpPr>
          <p:cNvPr id="9" name="Hexagone 8">
            <a:extLst>
              <a:ext uri="{FF2B5EF4-FFF2-40B4-BE49-F238E27FC236}">
                <a16:creationId xmlns:a16="http://schemas.microsoft.com/office/drawing/2014/main" id="{98B24BD5-63C1-4AA6-8B30-6A787F8050E9}"/>
              </a:ext>
            </a:extLst>
          </p:cNvPr>
          <p:cNvSpPr/>
          <p:nvPr/>
        </p:nvSpPr>
        <p:spPr>
          <a:xfrm>
            <a:off x="2359472" y="3147537"/>
            <a:ext cx="2874904" cy="2434813"/>
          </a:xfrm>
          <a:prstGeom prst="hexagon">
            <a:avLst/>
          </a:prstGeom>
          <a:solidFill>
            <a:schemeClr val="accent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a:t>Avoir une parfaite connaissance du marché et des offres de la concurrence</a:t>
            </a:r>
          </a:p>
        </p:txBody>
      </p:sp>
      <p:sp>
        <p:nvSpPr>
          <p:cNvPr id="11" name="Hexagone 10">
            <a:extLst>
              <a:ext uri="{FF2B5EF4-FFF2-40B4-BE49-F238E27FC236}">
                <a16:creationId xmlns:a16="http://schemas.microsoft.com/office/drawing/2014/main" id="{C28DDBF8-3D31-47DB-AAA3-288EDE9032E2}"/>
              </a:ext>
            </a:extLst>
          </p:cNvPr>
          <p:cNvSpPr/>
          <p:nvPr/>
        </p:nvSpPr>
        <p:spPr>
          <a:xfrm>
            <a:off x="4700611" y="1878760"/>
            <a:ext cx="2874904" cy="2434813"/>
          </a:xfrm>
          <a:prstGeom prst="hexagon">
            <a:avLst/>
          </a:prstGeom>
          <a:solidFill>
            <a:schemeClr val="accent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a:t>Adapter son argumentation au profil de son interlocuteurs</a:t>
            </a:r>
          </a:p>
        </p:txBody>
      </p:sp>
      <p:sp>
        <p:nvSpPr>
          <p:cNvPr id="14" name="Hexagone 13">
            <a:extLst>
              <a:ext uri="{FF2B5EF4-FFF2-40B4-BE49-F238E27FC236}">
                <a16:creationId xmlns:a16="http://schemas.microsoft.com/office/drawing/2014/main" id="{D11457AB-204B-4A6E-AB82-AAFC841E4F45}"/>
              </a:ext>
            </a:extLst>
          </p:cNvPr>
          <p:cNvSpPr/>
          <p:nvPr/>
        </p:nvSpPr>
        <p:spPr>
          <a:xfrm>
            <a:off x="7065106" y="3147537"/>
            <a:ext cx="2874904" cy="2434813"/>
          </a:xfrm>
          <a:prstGeom prst="hexagon">
            <a:avLst/>
          </a:prstGeom>
          <a:solidFill>
            <a:schemeClr val="accent2"/>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800" b="1"/>
              <a:t>Valoriser les avantages concurrentiels</a:t>
            </a:r>
          </a:p>
          <a:p>
            <a:pPr algn="ctr"/>
            <a:endParaRPr lang="fr-FR"/>
          </a:p>
        </p:txBody>
      </p:sp>
      <p:sp>
        <p:nvSpPr>
          <p:cNvPr id="16" name="Hexagone 15">
            <a:extLst>
              <a:ext uri="{FF2B5EF4-FFF2-40B4-BE49-F238E27FC236}">
                <a16:creationId xmlns:a16="http://schemas.microsoft.com/office/drawing/2014/main" id="{6A0E5C5A-2F8E-42AC-ADDE-B81887D9DE92}"/>
              </a:ext>
            </a:extLst>
          </p:cNvPr>
          <p:cNvSpPr/>
          <p:nvPr/>
        </p:nvSpPr>
        <p:spPr>
          <a:xfrm>
            <a:off x="9455877" y="1877303"/>
            <a:ext cx="2874904" cy="2434813"/>
          </a:xfrm>
          <a:prstGeom prst="hexagon">
            <a:avLst/>
          </a:prstGeom>
          <a:solidFill>
            <a:schemeClr val="tx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4" name="Picture 2" descr="Illustrateur Traditionnel De Vecteur De Conception De Porte De Maison  Illustration de Vecteur - Illustration du architecture, trame: 152951085">
            <a:extLst>
              <a:ext uri="{FF2B5EF4-FFF2-40B4-BE49-F238E27FC236}">
                <a16:creationId xmlns:a16="http://schemas.microsoft.com/office/drawing/2014/main" id="{D890073D-F848-4EC6-B19E-4624470F4A8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889888" y="1769841"/>
            <a:ext cx="2034985" cy="25437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31890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7069425" y="2193872"/>
            <a:ext cx="3331876" cy="1446550"/>
          </a:xfrm>
          <a:prstGeom prst="rect">
            <a:avLst/>
          </a:prstGeom>
          <a:noFill/>
        </p:spPr>
        <p:txBody>
          <a:bodyPr wrap="square" rtlCol="0">
            <a:spAutoFit/>
          </a:bodyPr>
          <a:lstStyle/>
          <a:p>
            <a:r>
              <a:rPr lang="fr-FR" sz="4400" b="1">
                <a:solidFill>
                  <a:schemeClr val="bg1"/>
                </a:solidFill>
              </a:rPr>
              <a:t>5</a:t>
            </a:r>
          </a:p>
          <a:p>
            <a:r>
              <a:rPr lang="fr-FR" sz="4400" b="1">
                <a:solidFill>
                  <a:schemeClr val="bg1"/>
                </a:solidFill>
              </a:rPr>
              <a:t>La vente</a:t>
            </a:r>
          </a:p>
        </p:txBody>
      </p:sp>
    </p:spTree>
    <p:custDataLst>
      <p:tags r:id="rId1"/>
    </p:custDataLst>
    <p:extLst>
      <p:ext uri="{BB962C8B-B14F-4D97-AF65-F5344CB8AC3E}">
        <p14:creationId xmlns:p14="http://schemas.microsoft.com/office/powerpoint/2010/main" val="3010409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3631907" y="3057827"/>
            <a:ext cx="5998369" cy="1569660"/>
          </a:xfrm>
          <a:prstGeom prst="rect">
            <a:avLst/>
          </a:prstGeom>
          <a:noFill/>
        </p:spPr>
        <p:txBody>
          <a:bodyPr wrap="square" rtlCol="0">
            <a:spAutoFit/>
          </a:bodyPr>
          <a:lstStyle/>
          <a:p>
            <a:r>
              <a:rPr lang="fr-FR" sz="4800" b="1"/>
              <a:t>Quelle sont les </a:t>
            </a:r>
          </a:p>
          <a:p>
            <a:r>
              <a:rPr lang="fr-FR" sz="4800" b="1"/>
              <a:t>étapes de la vente ?</a:t>
            </a:r>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725" y="-52260"/>
            <a:ext cx="2432662" cy="2060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01686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6745574" y="2126054"/>
            <a:ext cx="5608315" cy="1446550"/>
          </a:xfrm>
          <a:prstGeom prst="rect">
            <a:avLst/>
          </a:prstGeom>
          <a:noFill/>
        </p:spPr>
        <p:txBody>
          <a:bodyPr wrap="square" rtlCol="0">
            <a:spAutoFit/>
          </a:bodyPr>
          <a:lstStyle/>
          <a:p>
            <a:r>
              <a:rPr lang="fr-FR" sz="4400" b="1">
                <a:solidFill>
                  <a:schemeClr val="bg1"/>
                </a:solidFill>
              </a:rPr>
              <a:t>2</a:t>
            </a:r>
          </a:p>
          <a:p>
            <a:r>
              <a:rPr lang="fr-FR" sz="4400" b="1">
                <a:solidFill>
                  <a:schemeClr val="bg1"/>
                </a:solidFill>
              </a:rPr>
              <a:t>L’entrée en porte</a:t>
            </a:r>
          </a:p>
        </p:txBody>
      </p:sp>
    </p:spTree>
    <p:custDataLst>
      <p:tags r:id="rId1"/>
    </p:custDataLst>
    <p:extLst>
      <p:ext uri="{BB962C8B-B14F-4D97-AF65-F5344CB8AC3E}">
        <p14:creationId xmlns:p14="http://schemas.microsoft.com/office/powerpoint/2010/main" val="40925571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3" name="Hexagone 2">
            <a:extLst>
              <a:ext uri="{FF2B5EF4-FFF2-40B4-BE49-F238E27FC236}">
                <a16:creationId xmlns:a16="http://schemas.microsoft.com/office/drawing/2014/main" id="{F3E966F0-58AE-B460-622D-87D3C21F8B72}"/>
              </a:ext>
            </a:extLst>
          </p:cNvPr>
          <p:cNvSpPr/>
          <p:nvPr/>
        </p:nvSpPr>
        <p:spPr>
          <a:xfrm>
            <a:off x="217388" y="149547"/>
            <a:ext cx="1962863" cy="1628238"/>
          </a:xfrm>
          <a:prstGeom prst="hexagon">
            <a:avLst/>
          </a:prstGeom>
          <a:solidFill>
            <a:schemeClr val="bg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7" name="Image 6">
            <a:extLst>
              <a:ext uri="{FF2B5EF4-FFF2-40B4-BE49-F238E27FC236}">
                <a16:creationId xmlns:a16="http://schemas.microsoft.com/office/drawing/2014/main" id="{0FAC1BF8-A166-33E3-F254-D5F4BA026DCC}"/>
              </a:ext>
            </a:extLst>
          </p:cNvPr>
          <p:cNvPicPr>
            <a:picLocks noChangeAspect="1"/>
          </p:cNvPicPr>
          <p:nvPr/>
        </p:nvPicPr>
        <p:blipFill rotWithShape="1">
          <a:blip r:embed="rId4"/>
          <a:srcRect l="13859" t="12725" r="16033" b="12046"/>
          <a:stretch/>
        </p:blipFill>
        <p:spPr>
          <a:xfrm>
            <a:off x="622214" y="288486"/>
            <a:ext cx="1153209" cy="1237437"/>
          </a:xfrm>
          <a:prstGeom prst="ellipse">
            <a:avLst/>
          </a:prstGeom>
          <a:ln>
            <a:solidFill>
              <a:schemeClr val="bg1"/>
            </a:solidFill>
          </a:ln>
        </p:spPr>
      </p:pic>
      <p:sp>
        <p:nvSpPr>
          <p:cNvPr id="4" name="ZoneTexte 3">
            <a:extLst>
              <a:ext uri="{FF2B5EF4-FFF2-40B4-BE49-F238E27FC236}">
                <a16:creationId xmlns:a16="http://schemas.microsoft.com/office/drawing/2014/main" id="{82B569C7-C0C1-10D5-8563-3FB237F7342A}"/>
              </a:ext>
            </a:extLst>
          </p:cNvPr>
          <p:cNvSpPr txBox="1"/>
          <p:nvPr/>
        </p:nvSpPr>
        <p:spPr>
          <a:xfrm>
            <a:off x="1659731" y="487025"/>
            <a:ext cx="8872537" cy="1200329"/>
          </a:xfrm>
          <a:prstGeom prst="rect">
            <a:avLst/>
          </a:prstGeom>
          <a:noFill/>
        </p:spPr>
        <p:txBody>
          <a:bodyPr wrap="square" rtlCol="0">
            <a:spAutoFit/>
          </a:bodyPr>
          <a:lstStyle/>
          <a:p>
            <a:r>
              <a:rPr lang="fr-FR" sz="3600" b="1"/>
              <a:t>	En dernier recours, si vous sentez que 	tout est perdu…</a:t>
            </a:r>
            <a:endParaRPr lang="fr-FR" sz="3200" b="1"/>
          </a:p>
        </p:txBody>
      </p:sp>
      <p:sp>
        <p:nvSpPr>
          <p:cNvPr id="5" name="ZoneTexte 4">
            <a:extLst>
              <a:ext uri="{FF2B5EF4-FFF2-40B4-BE49-F238E27FC236}">
                <a16:creationId xmlns:a16="http://schemas.microsoft.com/office/drawing/2014/main" id="{C9208A9F-9AEB-0B42-CDF8-03EB7F656EF0}"/>
              </a:ext>
            </a:extLst>
          </p:cNvPr>
          <p:cNvSpPr txBox="1"/>
          <p:nvPr/>
        </p:nvSpPr>
        <p:spPr>
          <a:xfrm>
            <a:off x="622214" y="2115263"/>
            <a:ext cx="10775129" cy="4093428"/>
          </a:xfrm>
          <a:prstGeom prst="rect">
            <a:avLst/>
          </a:prstGeom>
          <a:noFill/>
        </p:spPr>
        <p:txBody>
          <a:bodyPr wrap="square" rtlCol="0">
            <a:spAutoFit/>
          </a:bodyPr>
          <a:lstStyle/>
          <a:p>
            <a:r>
              <a:rPr lang="fr-FR" sz="2600"/>
              <a:t>Mettez le client face aux faits et développez en le rassurant. </a:t>
            </a:r>
          </a:p>
          <a:p>
            <a:r>
              <a:rPr lang="fr-FR" sz="2600"/>
              <a:t>C’est une technique efficace qui peut cependant s’avérer « quitte ou double » :</a:t>
            </a:r>
          </a:p>
          <a:p>
            <a:endParaRPr lang="fr-FR" sz="2600"/>
          </a:p>
          <a:p>
            <a:pPr marL="457200" indent="-457200">
              <a:buFont typeface="Arial" panose="020B0604020202020204" pitchFamily="34" charset="0"/>
              <a:buChar char="•"/>
            </a:pPr>
            <a:r>
              <a:rPr lang="fr-FR" sz="2600"/>
              <a:t>De toute façon nous allons changer les câbles dans la rue et nous allons devoir vous raccorder si vous voulez continuer à utiliser le téléphone fixe et internet.</a:t>
            </a:r>
          </a:p>
          <a:p>
            <a:pPr marL="457200" indent="-457200">
              <a:buFont typeface="Arial" panose="020B0604020202020204" pitchFamily="34" charset="0"/>
              <a:buChar char="•"/>
            </a:pPr>
            <a:endParaRPr lang="fr-FR" sz="2600"/>
          </a:p>
          <a:p>
            <a:pPr marL="457200" indent="-457200">
              <a:buFont typeface="Arial" panose="020B0604020202020204" pitchFamily="34" charset="0"/>
              <a:buChar char="•"/>
            </a:pPr>
            <a:r>
              <a:rPr lang="fr-FR" sz="2600"/>
              <a:t>Aujourd’hui le raccordement est pris en charge et nous sommes présents pour vous accompagner dans la démarche, rassurez-vous, c’est dans votre intérêt de prendre rendez-vous avec un technicien aujourd’hui </a:t>
            </a:r>
          </a:p>
        </p:txBody>
      </p:sp>
    </p:spTree>
    <p:custDataLst>
      <p:tags r:id="rId1"/>
    </p:custDataLst>
    <p:extLst>
      <p:ext uri="{BB962C8B-B14F-4D97-AF65-F5344CB8AC3E}">
        <p14:creationId xmlns:p14="http://schemas.microsoft.com/office/powerpoint/2010/main" val="412131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268224" y="2233143"/>
            <a:ext cx="11923776" cy="4278094"/>
          </a:xfrm>
          <a:prstGeom prst="rect">
            <a:avLst/>
          </a:prstGeom>
          <a:noFill/>
        </p:spPr>
        <p:txBody>
          <a:bodyPr wrap="square" rtlCol="0">
            <a:spAutoFit/>
          </a:bodyPr>
          <a:lstStyle/>
          <a:p>
            <a:pPr algn="ctr"/>
            <a:r>
              <a:rPr lang="fr-FR" sz="4000" b="1"/>
              <a:t>QUESTIONNEZ</a:t>
            </a:r>
          </a:p>
          <a:p>
            <a:pPr algn="ctr"/>
            <a:r>
              <a:rPr lang="fr-FR" sz="2800"/>
              <a:t>Quel est votre utilisation, pourquoi et avez-vous déjà réfléchis à plus</a:t>
            </a:r>
            <a:br>
              <a:rPr lang="fr-FR" sz="2800"/>
            </a:br>
            <a:r>
              <a:rPr lang="fr-FR" sz="4000" b="1"/>
              <a:t>RÉCAPITULEZ</a:t>
            </a:r>
          </a:p>
          <a:p>
            <a:pPr algn="ctr"/>
            <a:r>
              <a:rPr lang="fr-FR" sz="2800"/>
              <a:t>Donc si j’ai bien compris, vous voulez ça, ça et ça c’est bien ça ?</a:t>
            </a:r>
          </a:p>
          <a:p>
            <a:pPr algn="ctr"/>
            <a:r>
              <a:rPr lang="fr-FR" sz="4000" b="1"/>
              <a:t>ARGUMENTEZ</a:t>
            </a:r>
          </a:p>
          <a:p>
            <a:pPr algn="ctr"/>
            <a:r>
              <a:rPr lang="fr-FR" sz="2800"/>
              <a:t>Orange a développé une offre spécialement adaptée à vos besoins</a:t>
            </a:r>
          </a:p>
          <a:p>
            <a:pPr algn="ctr"/>
            <a:r>
              <a:rPr lang="fr-FR" sz="4000" b="1"/>
              <a:t>CONCLURE</a:t>
            </a:r>
          </a:p>
          <a:p>
            <a:pPr algn="ctr"/>
            <a:r>
              <a:rPr lang="fr-FR" sz="2800"/>
              <a:t>On y va ? On valide ce choix ?</a:t>
            </a:r>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725" y="-52260"/>
            <a:ext cx="2432662" cy="2060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92311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77E1CF2E-FA97-C129-363B-6B86752A8638}"/>
              </a:ext>
            </a:extLst>
          </p:cNvPr>
          <p:cNvSpPr txBox="1"/>
          <p:nvPr/>
        </p:nvSpPr>
        <p:spPr>
          <a:xfrm>
            <a:off x="280417" y="496855"/>
            <a:ext cx="3998976" cy="769441"/>
          </a:xfrm>
          <a:prstGeom prst="rect">
            <a:avLst/>
          </a:prstGeom>
          <a:noFill/>
        </p:spPr>
        <p:txBody>
          <a:bodyPr wrap="square" rtlCol="0">
            <a:spAutoFit/>
          </a:bodyPr>
          <a:lstStyle/>
          <a:p>
            <a:pPr algn="ctr"/>
            <a:r>
              <a:rPr lang="fr-FR" sz="4400" b="1"/>
              <a:t>QUESTIONNEZ</a:t>
            </a:r>
            <a:endParaRPr lang="fr-FR" sz="3200" b="1"/>
          </a:p>
        </p:txBody>
      </p:sp>
      <p:sp>
        <p:nvSpPr>
          <p:cNvPr id="4" name="ZoneTexte 3">
            <a:extLst>
              <a:ext uri="{FF2B5EF4-FFF2-40B4-BE49-F238E27FC236}">
                <a16:creationId xmlns:a16="http://schemas.microsoft.com/office/drawing/2014/main" id="{EBFA1B8E-0BE6-4008-9865-B33B07EAA581}"/>
              </a:ext>
            </a:extLst>
          </p:cNvPr>
          <p:cNvSpPr txBox="1"/>
          <p:nvPr/>
        </p:nvSpPr>
        <p:spPr>
          <a:xfrm>
            <a:off x="457200" y="1313609"/>
            <a:ext cx="11315700" cy="5447645"/>
          </a:xfrm>
          <a:prstGeom prst="rect">
            <a:avLst/>
          </a:prstGeom>
          <a:noFill/>
        </p:spPr>
        <p:txBody>
          <a:bodyPr wrap="square" rtlCol="0">
            <a:spAutoFit/>
          </a:bodyPr>
          <a:lstStyle/>
          <a:p>
            <a:pPr algn="ctr"/>
            <a:r>
              <a:rPr lang="fr-FR" sz="4400" b="1"/>
              <a:t>La phase de découverte </a:t>
            </a:r>
          </a:p>
          <a:p>
            <a:pPr algn="ctr"/>
            <a:endParaRPr lang="fr-FR" sz="1000" b="1"/>
          </a:p>
          <a:p>
            <a:pPr algn="ctr"/>
            <a:endParaRPr lang="fr-FR" sz="1000" b="1"/>
          </a:p>
          <a:p>
            <a:r>
              <a:rPr lang="fr-FR" sz="3600" b="1"/>
              <a:t>Posez des questions aux clients pour définir leurs besoins et projetez-les dans des nouvelles façons d’utilisation</a:t>
            </a:r>
            <a:br>
              <a:rPr lang="fr-FR" sz="3600" b="1"/>
            </a:br>
            <a:endParaRPr lang="fr-FR" sz="3600" b="1"/>
          </a:p>
          <a:p>
            <a:pPr marL="457200" indent="-457200">
              <a:buFont typeface="Arial" panose="020B0604020202020204" pitchFamily="34" charset="0"/>
              <a:buChar char="•"/>
            </a:pPr>
            <a:r>
              <a:rPr lang="fr-FR" sz="2800">
                <a:solidFill>
                  <a:schemeClr val="bg1"/>
                </a:solidFill>
              </a:rPr>
              <a:t>Où est située votre box internet actuellement ? Dans le salon ?</a:t>
            </a:r>
          </a:p>
          <a:p>
            <a:pPr marL="457200" indent="-457200">
              <a:buFont typeface="Arial" panose="020B0604020202020204" pitchFamily="34" charset="0"/>
              <a:buChar char="•"/>
            </a:pPr>
            <a:r>
              <a:rPr lang="fr-FR" sz="2800">
                <a:solidFill>
                  <a:schemeClr val="bg1"/>
                </a:solidFill>
              </a:rPr>
              <a:t>Elle est à cet emplacement parce que c’est un choix ?</a:t>
            </a:r>
          </a:p>
          <a:p>
            <a:pPr marL="457200" indent="-457200">
              <a:buFont typeface="Arial" panose="020B0604020202020204" pitchFamily="34" charset="0"/>
              <a:buChar char="•"/>
            </a:pPr>
            <a:r>
              <a:rPr lang="fr-FR" sz="2800">
                <a:solidFill>
                  <a:schemeClr val="bg1"/>
                </a:solidFill>
              </a:rPr>
              <a:t>À quel endroit vous utilisez Internet et avec quel appareil ? </a:t>
            </a:r>
          </a:p>
          <a:p>
            <a:pPr marL="457200" indent="-457200">
              <a:buFont typeface="Arial" panose="020B0604020202020204" pitchFamily="34" charset="0"/>
              <a:buChar char="•"/>
            </a:pPr>
            <a:r>
              <a:rPr lang="fr-FR" sz="2800">
                <a:solidFill>
                  <a:schemeClr val="bg1"/>
                </a:solidFill>
              </a:rPr>
              <a:t>Dans le salon également ? J’imagine que quand XXX regarde la télévision ce serait plus agréable pour vous de pouvoir être au calme dans une autre pièce pour être sur Internet ?</a:t>
            </a:r>
          </a:p>
        </p:txBody>
      </p:sp>
    </p:spTree>
    <p:custDataLst>
      <p:tags r:id="rId1"/>
    </p:custDataLst>
    <p:extLst>
      <p:ext uri="{BB962C8B-B14F-4D97-AF65-F5344CB8AC3E}">
        <p14:creationId xmlns:p14="http://schemas.microsoft.com/office/powerpoint/2010/main" val="667477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216408" y="1289225"/>
            <a:ext cx="11759184" cy="5016758"/>
          </a:xfrm>
          <a:prstGeom prst="rect">
            <a:avLst/>
          </a:prstGeom>
          <a:noFill/>
        </p:spPr>
        <p:txBody>
          <a:bodyPr wrap="square" rtlCol="0">
            <a:spAutoFit/>
          </a:bodyPr>
          <a:lstStyle/>
          <a:p>
            <a:pPr algn="ctr"/>
            <a:endParaRPr lang="fr-FR" sz="2800" b="1"/>
          </a:p>
          <a:p>
            <a:r>
              <a:rPr lang="fr-FR" sz="2800" b="1">
                <a:solidFill>
                  <a:schemeClr val="bg1"/>
                </a:solidFill>
              </a:rPr>
              <a:t>Vous avez un décodeur TV ? Oui ? Vous avez une deuxième télévision ? Non ? J’imagine que vous projetiez peut être d’avoir une deuxième télévision ? Oui ? Ce serait plus agréable pour vous d’avoir la possibilité d’utiliser un deuxième décodeur TV ?</a:t>
            </a:r>
          </a:p>
          <a:p>
            <a:endParaRPr lang="fr-FR" sz="3200" b="1">
              <a:solidFill>
                <a:schemeClr val="bg1"/>
              </a:solidFill>
            </a:endParaRPr>
          </a:p>
          <a:p>
            <a:endParaRPr lang="fr-FR" sz="1000" b="1"/>
          </a:p>
          <a:p>
            <a:r>
              <a:rPr lang="fr-FR" sz="2800"/>
              <a:t>Explications :</a:t>
            </a:r>
          </a:p>
          <a:p>
            <a:r>
              <a:rPr lang="fr-FR" sz="2800"/>
              <a:t>Le client utilise Internet de façon sommaire donc une Livebox entrée de gamme serait parfaitement adaptée à ses besoins. En le projetant sur une utilisation d’Internet dans toute la maison et d’un deuxième décodeur, la Livebox milieu de gamme ou haute gamme serait plus adaptée.</a:t>
            </a:r>
          </a:p>
        </p:txBody>
      </p:sp>
      <p:pic>
        <p:nvPicPr>
          <p:cNvPr id="3" name="Picture 2" descr="foire-aux-questions - Société Suisse de Micronutrition">
            <a:extLst>
              <a:ext uri="{FF2B5EF4-FFF2-40B4-BE49-F238E27FC236}">
                <a16:creationId xmlns:a16="http://schemas.microsoft.com/office/drawing/2014/main" id="{AF41756D-1E52-2B34-EB8A-07884847D6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6917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DCE204C-01FB-8E6D-D3D3-CDA8D2EDA1BF}"/>
              </a:ext>
            </a:extLst>
          </p:cNvPr>
          <p:cNvSpPr txBox="1"/>
          <p:nvPr/>
        </p:nvSpPr>
        <p:spPr>
          <a:xfrm>
            <a:off x="557023" y="3429000"/>
            <a:ext cx="11549633" cy="1969770"/>
          </a:xfrm>
          <a:prstGeom prst="rect">
            <a:avLst/>
          </a:prstGeom>
          <a:noFill/>
        </p:spPr>
        <p:txBody>
          <a:bodyPr wrap="square" rtlCol="0">
            <a:spAutoFit/>
          </a:bodyPr>
          <a:lstStyle/>
          <a:p>
            <a:endParaRPr lang="fr-FR" sz="2800">
              <a:solidFill>
                <a:schemeClr val="bg1"/>
              </a:solidFill>
            </a:endParaRPr>
          </a:p>
          <a:p>
            <a:r>
              <a:rPr lang="fr-FR" sz="2800">
                <a:solidFill>
                  <a:schemeClr val="bg1"/>
                </a:solidFill>
              </a:rPr>
              <a:t>Donc si j’ai bien compris vous voulez une box Internet qui vous permette d’utiliser Internet dans toute la maison et la possibilité d’avoir un deuxième décodeur c’est bien ça ? </a:t>
            </a:r>
          </a:p>
          <a:p>
            <a:pPr algn="ctr"/>
            <a:endParaRPr lang="fr-FR" sz="1000">
              <a:solidFill>
                <a:schemeClr val="bg1"/>
              </a:solidFill>
            </a:endParaRPr>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1E5E21A-E480-831A-076A-54848C1B0A42}"/>
              </a:ext>
            </a:extLst>
          </p:cNvPr>
          <p:cNvSpPr txBox="1"/>
          <p:nvPr/>
        </p:nvSpPr>
        <p:spPr>
          <a:xfrm>
            <a:off x="280417" y="496855"/>
            <a:ext cx="3998976" cy="769441"/>
          </a:xfrm>
          <a:prstGeom prst="rect">
            <a:avLst/>
          </a:prstGeom>
          <a:noFill/>
        </p:spPr>
        <p:txBody>
          <a:bodyPr wrap="square" rtlCol="0">
            <a:spAutoFit/>
          </a:bodyPr>
          <a:lstStyle/>
          <a:p>
            <a:pPr algn="ctr"/>
            <a:r>
              <a:rPr lang="fr-FR" sz="4400" b="1"/>
              <a:t>RÉCAPITULEZ</a:t>
            </a:r>
            <a:endParaRPr lang="fr-FR" sz="3200" b="1"/>
          </a:p>
        </p:txBody>
      </p:sp>
      <p:sp>
        <p:nvSpPr>
          <p:cNvPr id="4" name="ZoneTexte 3">
            <a:extLst>
              <a:ext uri="{FF2B5EF4-FFF2-40B4-BE49-F238E27FC236}">
                <a16:creationId xmlns:a16="http://schemas.microsoft.com/office/drawing/2014/main" id="{EBFA1B8E-0BE6-4008-9865-B33B07EAA581}"/>
              </a:ext>
            </a:extLst>
          </p:cNvPr>
          <p:cNvSpPr txBox="1"/>
          <p:nvPr/>
        </p:nvSpPr>
        <p:spPr>
          <a:xfrm>
            <a:off x="54864" y="1632067"/>
            <a:ext cx="12051792" cy="1354217"/>
          </a:xfrm>
          <a:prstGeom prst="rect">
            <a:avLst/>
          </a:prstGeom>
          <a:noFill/>
        </p:spPr>
        <p:txBody>
          <a:bodyPr wrap="square" rtlCol="0">
            <a:spAutoFit/>
          </a:bodyPr>
          <a:lstStyle/>
          <a:p>
            <a:pPr algn="ctr"/>
            <a:endParaRPr lang="fr-FR" sz="1000" b="1"/>
          </a:p>
          <a:p>
            <a:pPr algn="ctr"/>
            <a:r>
              <a:rPr lang="fr-FR" sz="3600" b="1"/>
              <a:t>Posez des questions jusqu’à être sûr de savoir quelle Livebox vous allez vendre puis validez le choix avec le client </a:t>
            </a:r>
          </a:p>
        </p:txBody>
      </p:sp>
    </p:spTree>
    <p:custDataLst>
      <p:tags r:id="rId1"/>
    </p:custDataLst>
    <p:extLst>
      <p:ext uri="{BB962C8B-B14F-4D97-AF65-F5344CB8AC3E}">
        <p14:creationId xmlns:p14="http://schemas.microsoft.com/office/powerpoint/2010/main" val="736150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219456" y="1299131"/>
            <a:ext cx="11783567" cy="5078313"/>
          </a:xfrm>
          <a:prstGeom prst="rect">
            <a:avLst/>
          </a:prstGeom>
          <a:noFill/>
        </p:spPr>
        <p:txBody>
          <a:bodyPr wrap="square" lIns="91440" tIns="45720" rIns="91440" bIns="45720" rtlCol="0" anchor="t">
            <a:spAutoFit/>
          </a:bodyPr>
          <a:lstStyle/>
          <a:p>
            <a:pPr algn="ctr"/>
            <a:endParaRPr lang="fr-FR" sz="1000" b="1"/>
          </a:p>
          <a:p>
            <a:pPr algn="ctr"/>
            <a:r>
              <a:rPr lang="fr-FR" sz="3500" b="1"/>
              <a:t>Argumentez en détaillant les caractéristiques intéressantes pour le client de la box Internet qui sera adaptée à ses besoins</a:t>
            </a:r>
          </a:p>
          <a:p>
            <a:pPr algn="ctr"/>
            <a:endParaRPr lang="fr-FR" sz="2800" b="1"/>
          </a:p>
          <a:p>
            <a:pPr marL="171450" indent="-171450" algn="ctr">
              <a:buFont typeface="Arial" panose="020B0604020202020204" pitchFamily="34" charset="0"/>
              <a:buChar char="•"/>
            </a:pPr>
            <a:endParaRPr lang="fr-FR" sz="1000" b="1">
              <a:solidFill>
                <a:schemeClr val="bg1"/>
              </a:solidFill>
            </a:endParaRPr>
          </a:p>
          <a:p>
            <a:pPr marL="457200" indent="-457200" algn="just">
              <a:buFont typeface="Arial" panose="020B0604020202020204" pitchFamily="34" charset="0"/>
              <a:buChar char="•"/>
            </a:pPr>
            <a:r>
              <a:rPr lang="fr-FR" sz="2800">
                <a:solidFill>
                  <a:schemeClr val="bg1"/>
                </a:solidFill>
              </a:rPr>
              <a:t>Nous avons justement une offre adaptée à vos besoins, la Livebox 7 d’Orange va vous permettre d’avoir plus de 1000 MB avec un répéteur wifi qui va vous permettre d’avoir une qualité de réseau optimal dans toute la maison.</a:t>
            </a:r>
            <a:endParaRPr lang="fr-FR" sz="2800">
              <a:solidFill>
                <a:schemeClr val="bg1"/>
              </a:solidFill>
              <a:ea typeface="Calibri"/>
              <a:cs typeface="Calibri"/>
            </a:endParaRPr>
          </a:p>
          <a:p>
            <a:pPr marL="457200" indent="-457200" algn="just">
              <a:buFont typeface="Arial" panose="020B0604020202020204" pitchFamily="34" charset="0"/>
              <a:buChar char="•"/>
            </a:pPr>
            <a:endParaRPr lang="fr-FR" sz="2800">
              <a:solidFill>
                <a:schemeClr val="bg1"/>
              </a:solidFill>
            </a:endParaRPr>
          </a:p>
          <a:p>
            <a:pPr marL="457200" indent="-457200" algn="just">
              <a:buFont typeface="Arial" panose="020B0604020202020204" pitchFamily="34" charset="0"/>
              <a:buChar char="•"/>
            </a:pPr>
            <a:r>
              <a:rPr lang="fr-FR" sz="2800">
                <a:solidFill>
                  <a:schemeClr val="bg1"/>
                </a:solidFill>
              </a:rPr>
              <a:t>Vous aurez la possibilité de commander un deuxième décodeur au moment où vous le souhaiterez. Vous allez également avoir un enregistreur TV pour programmer des enregistrements à l’avance</a:t>
            </a:r>
          </a:p>
          <a:p>
            <a:pPr algn="ctr"/>
            <a:endParaRPr lang="fr-FR" sz="1000" b="1"/>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1E5E21A-E480-831A-076A-54848C1B0A42}"/>
              </a:ext>
            </a:extLst>
          </p:cNvPr>
          <p:cNvSpPr txBox="1"/>
          <p:nvPr/>
        </p:nvSpPr>
        <p:spPr>
          <a:xfrm>
            <a:off x="280417" y="496855"/>
            <a:ext cx="3998976" cy="769441"/>
          </a:xfrm>
          <a:prstGeom prst="rect">
            <a:avLst/>
          </a:prstGeom>
          <a:noFill/>
        </p:spPr>
        <p:txBody>
          <a:bodyPr wrap="square" rtlCol="0">
            <a:spAutoFit/>
          </a:bodyPr>
          <a:lstStyle/>
          <a:p>
            <a:pPr algn="ctr"/>
            <a:r>
              <a:rPr lang="fr-FR" sz="4400" b="1"/>
              <a:t>ARGUMENTEZ</a:t>
            </a:r>
            <a:endParaRPr lang="fr-FR" sz="3200" b="1"/>
          </a:p>
        </p:txBody>
      </p:sp>
    </p:spTree>
    <p:custDataLst>
      <p:tags r:id="rId1"/>
    </p:custDataLst>
    <p:extLst>
      <p:ext uri="{BB962C8B-B14F-4D97-AF65-F5344CB8AC3E}">
        <p14:creationId xmlns:p14="http://schemas.microsoft.com/office/powerpoint/2010/main" val="2523731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829057" y="1603931"/>
            <a:ext cx="10467594" cy="4093428"/>
          </a:xfrm>
          <a:prstGeom prst="rect">
            <a:avLst/>
          </a:prstGeom>
          <a:noFill/>
        </p:spPr>
        <p:txBody>
          <a:bodyPr wrap="square" rtlCol="0">
            <a:spAutoFit/>
          </a:bodyPr>
          <a:lstStyle/>
          <a:p>
            <a:pPr algn="ctr"/>
            <a:endParaRPr lang="fr-FR" sz="1000" b="1"/>
          </a:p>
          <a:p>
            <a:pPr algn="ctr"/>
            <a:r>
              <a:rPr lang="fr-FR" sz="3600" b="1"/>
              <a:t>Soyez ferme avec les clients et sympathique</a:t>
            </a:r>
          </a:p>
          <a:p>
            <a:pPr algn="ctr"/>
            <a:endParaRPr lang="fr-FR" sz="3600" b="1"/>
          </a:p>
          <a:p>
            <a:pPr algn="ctr"/>
            <a:endParaRPr lang="fr-FR" sz="1000" b="1">
              <a:solidFill>
                <a:schemeClr val="bg1"/>
              </a:solidFill>
            </a:endParaRPr>
          </a:p>
          <a:p>
            <a:pPr marL="457200" indent="-457200" algn="just">
              <a:buFont typeface="Arial" panose="020B0604020202020204" pitchFamily="34" charset="0"/>
              <a:buChar char="•"/>
            </a:pPr>
            <a:r>
              <a:rPr lang="fr-FR" sz="2800">
                <a:solidFill>
                  <a:schemeClr val="bg1"/>
                </a:solidFill>
              </a:rPr>
              <a:t>Vous devez forcer le client avec douceur, parlez à l’impératif et garder le sourire avec une attitude détendue  </a:t>
            </a:r>
          </a:p>
          <a:p>
            <a:pPr marL="457200" indent="-457200" algn="just">
              <a:buFont typeface="Arial" panose="020B0604020202020204" pitchFamily="34" charset="0"/>
              <a:buChar char="•"/>
            </a:pPr>
            <a:r>
              <a:rPr lang="fr-FR" sz="2800">
                <a:solidFill>
                  <a:schemeClr val="bg1"/>
                </a:solidFill>
              </a:rPr>
              <a:t>Vous trouverez le juste milieu entre fermeté et douceur au fur et à mesure de vos échanges. </a:t>
            </a:r>
          </a:p>
          <a:p>
            <a:pPr marL="457200" indent="-457200" algn="just">
              <a:buFont typeface="Arial" panose="020B0604020202020204" pitchFamily="34" charset="0"/>
              <a:buChar char="•"/>
            </a:pPr>
            <a:r>
              <a:rPr lang="fr-FR" sz="2800">
                <a:solidFill>
                  <a:schemeClr val="bg1"/>
                </a:solidFill>
              </a:rPr>
              <a:t>Gardez le moral, restez concentré et votre travail paiera.</a:t>
            </a:r>
          </a:p>
          <a:p>
            <a:pPr marL="457200" indent="-457200" algn="just">
              <a:buFont typeface="Arial" panose="020B0604020202020204" pitchFamily="34" charset="0"/>
              <a:buChar char="•"/>
            </a:pPr>
            <a:r>
              <a:rPr lang="fr-FR" sz="2800">
                <a:solidFill>
                  <a:schemeClr val="bg1"/>
                </a:solidFill>
              </a:rPr>
              <a:t>La persévérance est la clé de la réussite</a:t>
            </a:r>
            <a:endParaRPr lang="fr-FR" sz="2800"/>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1E5E21A-E480-831A-076A-54848C1B0A42}"/>
              </a:ext>
            </a:extLst>
          </p:cNvPr>
          <p:cNvSpPr txBox="1"/>
          <p:nvPr/>
        </p:nvSpPr>
        <p:spPr>
          <a:xfrm>
            <a:off x="280417" y="496855"/>
            <a:ext cx="3998976" cy="769441"/>
          </a:xfrm>
          <a:prstGeom prst="rect">
            <a:avLst/>
          </a:prstGeom>
          <a:noFill/>
        </p:spPr>
        <p:txBody>
          <a:bodyPr wrap="square" rtlCol="0">
            <a:spAutoFit/>
          </a:bodyPr>
          <a:lstStyle/>
          <a:p>
            <a:pPr algn="ctr"/>
            <a:r>
              <a:rPr lang="fr-FR" sz="4400" b="1"/>
              <a:t>CONCLUSION</a:t>
            </a:r>
            <a:endParaRPr lang="fr-FR" sz="3200" b="1"/>
          </a:p>
        </p:txBody>
      </p:sp>
    </p:spTree>
    <p:custDataLst>
      <p:tags r:id="rId1"/>
    </p:custDataLst>
    <p:extLst>
      <p:ext uri="{BB962C8B-B14F-4D97-AF65-F5344CB8AC3E}">
        <p14:creationId xmlns:p14="http://schemas.microsoft.com/office/powerpoint/2010/main" val="39565647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200406" y="1289451"/>
            <a:ext cx="11783567" cy="5139869"/>
          </a:xfrm>
          <a:prstGeom prst="rect">
            <a:avLst/>
          </a:prstGeom>
          <a:noFill/>
        </p:spPr>
        <p:txBody>
          <a:bodyPr wrap="square" rtlCol="0">
            <a:spAutoFit/>
          </a:bodyPr>
          <a:lstStyle/>
          <a:p>
            <a:pPr algn="ctr"/>
            <a:endParaRPr lang="fr-FR" sz="1000" b="1"/>
          </a:p>
          <a:p>
            <a:pPr algn="ctr"/>
            <a:r>
              <a:rPr lang="fr-FR" sz="3600" b="1"/>
              <a:t>On récapitule et on obtient la signature avec les clients</a:t>
            </a:r>
          </a:p>
          <a:p>
            <a:pPr algn="ctr"/>
            <a:endParaRPr lang="fr-FR" sz="2000" b="1"/>
          </a:p>
          <a:p>
            <a:pPr algn="ctr"/>
            <a:endParaRPr lang="fr-FR" sz="1000" b="1">
              <a:solidFill>
                <a:schemeClr val="bg1"/>
              </a:solidFill>
            </a:endParaRPr>
          </a:p>
          <a:p>
            <a:pPr marL="457200" indent="-457200" algn="just">
              <a:buFont typeface="Arial" panose="020B0604020202020204" pitchFamily="34" charset="0"/>
              <a:buChar char="•"/>
            </a:pPr>
            <a:r>
              <a:rPr lang="fr-FR" sz="2800">
                <a:solidFill>
                  <a:schemeClr val="bg1"/>
                </a:solidFill>
              </a:rPr>
              <a:t>La box arrivera à ce point relais, le technicien passera tel jour et votre offre mensuelle sera de 51,99 par mois. </a:t>
            </a:r>
          </a:p>
          <a:p>
            <a:pPr marL="457200" indent="-457200" algn="just">
              <a:buFont typeface="Arial" panose="020B0604020202020204" pitchFamily="34" charset="0"/>
              <a:buChar char="•"/>
            </a:pPr>
            <a:endParaRPr lang="fr-FR" sz="2800">
              <a:solidFill>
                <a:schemeClr val="bg1"/>
              </a:solidFill>
            </a:endParaRPr>
          </a:p>
          <a:p>
            <a:pPr marL="457200" indent="-457200" algn="just">
              <a:buFont typeface="Arial" panose="020B0604020202020204" pitchFamily="34" charset="0"/>
              <a:buChar char="•"/>
            </a:pPr>
            <a:r>
              <a:rPr lang="fr-FR" sz="2800">
                <a:solidFill>
                  <a:schemeClr val="bg1"/>
                </a:solidFill>
              </a:rPr>
              <a:t>J’ai besoin d’un petit autographe de votre part ici et n'oubliez pas de me mettre 5 étoiles à l’enquête satisfaction de DMF que vous recevrez par email.</a:t>
            </a:r>
          </a:p>
          <a:p>
            <a:pPr marL="457200" indent="-457200" algn="just">
              <a:buFont typeface="Arial" panose="020B0604020202020204" pitchFamily="34" charset="0"/>
              <a:buChar char="•"/>
            </a:pPr>
            <a:endParaRPr lang="fr-FR" sz="2800">
              <a:solidFill>
                <a:schemeClr val="bg1"/>
              </a:solidFill>
            </a:endParaRPr>
          </a:p>
          <a:p>
            <a:pPr marL="457200" indent="-457200" algn="just">
              <a:buFont typeface="Arial" panose="020B0604020202020204" pitchFamily="34" charset="0"/>
              <a:buChar char="•"/>
            </a:pPr>
            <a:r>
              <a:rPr lang="fr-FR" sz="2800">
                <a:solidFill>
                  <a:schemeClr val="bg1"/>
                </a:solidFill>
              </a:rPr>
              <a:t>Je vous transmets mes coordonnées et je reste à votre disposition jusqu’au moment du raccordement donc n’hésitez pas me contacter si vous avez des questions. Bon raccordement, bonne fin de journée et au revoir. </a:t>
            </a:r>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7501" y="-161987"/>
            <a:ext cx="1852886" cy="156966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81E5E21A-E480-831A-076A-54848C1B0A42}"/>
              </a:ext>
            </a:extLst>
          </p:cNvPr>
          <p:cNvSpPr txBox="1"/>
          <p:nvPr/>
        </p:nvSpPr>
        <p:spPr>
          <a:xfrm>
            <a:off x="280417" y="496855"/>
            <a:ext cx="3998976" cy="769441"/>
          </a:xfrm>
          <a:prstGeom prst="rect">
            <a:avLst/>
          </a:prstGeom>
          <a:noFill/>
        </p:spPr>
        <p:txBody>
          <a:bodyPr wrap="square" rtlCol="0">
            <a:spAutoFit/>
          </a:bodyPr>
          <a:lstStyle/>
          <a:p>
            <a:pPr algn="ctr"/>
            <a:r>
              <a:rPr lang="fr-FR" sz="4400" b="1"/>
              <a:t>CONCLURE</a:t>
            </a:r>
            <a:endParaRPr lang="fr-FR" sz="3200" b="1"/>
          </a:p>
        </p:txBody>
      </p:sp>
    </p:spTree>
    <p:custDataLst>
      <p:tags r:id="rId1"/>
    </p:custDataLst>
    <p:extLst>
      <p:ext uri="{BB962C8B-B14F-4D97-AF65-F5344CB8AC3E}">
        <p14:creationId xmlns:p14="http://schemas.microsoft.com/office/powerpoint/2010/main" val="2912372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196" y="0"/>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865836" y="480238"/>
            <a:ext cx="4672013" cy="1446550"/>
          </a:xfrm>
          <a:prstGeom prst="rect">
            <a:avLst/>
          </a:prstGeom>
          <a:noFill/>
        </p:spPr>
        <p:txBody>
          <a:bodyPr wrap="square" rtlCol="0">
            <a:spAutoFit/>
          </a:bodyPr>
          <a:lstStyle/>
          <a:p>
            <a:r>
              <a:rPr lang="fr-FR" sz="4400" b="1">
                <a:solidFill>
                  <a:schemeClr val="bg1"/>
                </a:solidFill>
              </a:rPr>
              <a:t>Présentation et but de la visite</a:t>
            </a:r>
          </a:p>
        </p:txBody>
      </p:sp>
      <p:sp>
        <p:nvSpPr>
          <p:cNvPr id="8" name="ZoneTexte 7">
            <a:extLst>
              <a:ext uri="{FF2B5EF4-FFF2-40B4-BE49-F238E27FC236}">
                <a16:creationId xmlns:a16="http://schemas.microsoft.com/office/drawing/2014/main" id="{D0D0F383-F820-40B6-B648-E88E1EF20031}"/>
              </a:ext>
            </a:extLst>
          </p:cNvPr>
          <p:cNvSpPr txBox="1"/>
          <p:nvPr/>
        </p:nvSpPr>
        <p:spPr>
          <a:xfrm>
            <a:off x="865443" y="2326049"/>
            <a:ext cx="5643561" cy="3416320"/>
          </a:xfrm>
          <a:prstGeom prst="rect">
            <a:avLst/>
          </a:prstGeom>
          <a:noFill/>
        </p:spPr>
        <p:txBody>
          <a:bodyPr wrap="square" lIns="91440" tIns="45720" rIns="91440" bIns="45720" rtlCol="0" anchor="t">
            <a:spAutoFit/>
          </a:bodyPr>
          <a:lstStyle/>
          <a:p>
            <a:r>
              <a:rPr lang="fr-FR" sz="3600" b="1">
                <a:solidFill>
                  <a:schemeClr val="bg1"/>
                </a:solidFill>
              </a:rPr>
              <a:t>Bonjour Monsieur, </a:t>
            </a:r>
          </a:p>
          <a:p>
            <a:r>
              <a:rPr lang="fr-FR" sz="3600" b="1">
                <a:solidFill>
                  <a:schemeClr val="bg1"/>
                </a:solidFill>
              </a:rPr>
              <a:t>KEITA Maison Orange.</a:t>
            </a:r>
            <a:endParaRPr lang="fr-FR" sz="3600" b="1">
              <a:solidFill>
                <a:schemeClr val="bg1"/>
              </a:solidFill>
              <a:ea typeface="Calibri"/>
              <a:cs typeface="Calibri"/>
            </a:endParaRPr>
          </a:p>
          <a:p>
            <a:r>
              <a:rPr lang="fr-FR" sz="3600" b="1">
                <a:solidFill>
                  <a:schemeClr val="bg1"/>
                </a:solidFill>
              </a:rPr>
              <a:t>Je passe vous voir par rapport aux modifications de votre réseau de téléphone fixe et d’internet</a:t>
            </a:r>
          </a:p>
        </p:txBody>
      </p:sp>
    </p:spTree>
    <p:custDataLst>
      <p:tags r:id="rId1"/>
    </p:custDataLst>
    <p:extLst>
      <p:ext uri="{BB962C8B-B14F-4D97-AF65-F5344CB8AC3E}">
        <p14:creationId xmlns:p14="http://schemas.microsoft.com/office/powerpoint/2010/main" val="471898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25FB0A2-88FC-4228-8503-6D2D6E70E1F0}"/>
              </a:ext>
            </a:extLst>
          </p:cNvPr>
          <p:cNvSpPr txBox="1"/>
          <p:nvPr/>
        </p:nvSpPr>
        <p:spPr>
          <a:xfrm>
            <a:off x="358763" y="776487"/>
            <a:ext cx="6122381" cy="1754326"/>
          </a:xfrm>
          <a:prstGeom prst="rect">
            <a:avLst/>
          </a:prstGeom>
          <a:noFill/>
        </p:spPr>
        <p:txBody>
          <a:bodyPr wrap="square" rtlCol="0">
            <a:spAutoFit/>
          </a:bodyPr>
          <a:lstStyle/>
          <a:p>
            <a:r>
              <a:rPr lang="fr-FR" sz="3600" b="1"/>
              <a:t>Posez des questions ouvertes et impersonnelles pour mettre à l’aise le prospect</a:t>
            </a:r>
          </a:p>
        </p:txBody>
      </p:sp>
      <p:pic>
        <p:nvPicPr>
          <p:cNvPr id="3076" name="Picture 4" descr="Relation client - Orange Jobs">
            <a:extLst>
              <a:ext uri="{FF2B5EF4-FFF2-40B4-BE49-F238E27FC236}">
                <a16:creationId xmlns:a16="http://schemas.microsoft.com/office/drawing/2014/main" id="{8E568AAD-99FD-400D-81D8-5225A385E1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945" r="10141"/>
          <a:stretch/>
        </p:blipFill>
        <p:spPr bwMode="auto">
          <a:xfrm>
            <a:off x="7195278" y="0"/>
            <a:ext cx="499672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vis Orange : que pensent les clients des offres et services ?">
            <a:extLst>
              <a:ext uri="{FF2B5EF4-FFF2-40B4-BE49-F238E27FC236}">
                <a16:creationId xmlns:a16="http://schemas.microsoft.com/office/drawing/2014/main" id="{4EB4A976-F834-43C9-8AAB-602E8097BB8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5711" r="6302"/>
          <a:stretch/>
        </p:blipFill>
        <p:spPr bwMode="auto">
          <a:xfrm>
            <a:off x="7195279" y="0"/>
            <a:ext cx="527294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ervice client mobile et internet Orange : comment contacter l&amp;#39;opérateur ?">
            <a:extLst>
              <a:ext uri="{FF2B5EF4-FFF2-40B4-BE49-F238E27FC236}">
                <a16:creationId xmlns:a16="http://schemas.microsoft.com/office/drawing/2014/main" id="{362275D2-02EC-4385-B45B-C3220850FD9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167" t="17561" r="70083" b="68723"/>
          <a:stretch/>
        </p:blipFill>
        <p:spPr bwMode="auto">
          <a:xfrm>
            <a:off x="10669479" y="904893"/>
            <a:ext cx="2415454" cy="2351239"/>
          </a:xfrm>
          <a:prstGeom prst="ellipse">
            <a:avLst/>
          </a:prstGeom>
          <a:noFill/>
          <a:extLst>
            <a:ext uri="{909E8E84-426E-40DD-AFC4-6F175D3DCCD1}">
              <a14:hiddenFill xmlns:a14="http://schemas.microsoft.com/office/drawing/2010/main">
                <a:solidFill>
                  <a:srgbClr val="FFFFFF"/>
                </a:solidFill>
              </a14:hiddenFill>
            </a:ext>
          </a:extLst>
        </p:spPr>
      </p:pic>
      <p:pic>
        <p:nvPicPr>
          <p:cNvPr id="6148" name="Picture 4" descr="Service client mobile et internet Orange : comment contacter l&amp;#39;opérateur ?">
            <a:extLst>
              <a:ext uri="{FF2B5EF4-FFF2-40B4-BE49-F238E27FC236}">
                <a16:creationId xmlns:a16="http://schemas.microsoft.com/office/drawing/2014/main" id="{2AB04182-814F-43B5-8140-72B00EF0186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0917" t="25543" r="54896" b="50291"/>
          <a:stretch/>
        </p:blipFill>
        <p:spPr bwMode="auto">
          <a:xfrm>
            <a:off x="6844104" y="334250"/>
            <a:ext cx="2698230" cy="2638800"/>
          </a:xfrm>
          <a:prstGeom prst="ellipse">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4B9B46BE-CF3C-305E-31FA-2D7F5A4EBA31}"/>
              </a:ext>
            </a:extLst>
          </p:cNvPr>
          <p:cNvSpPr txBox="1"/>
          <p:nvPr/>
        </p:nvSpPr>
        <p:spPr>
          <a:xfrm>
            <a:off x="310896" y="3484732"/>
            <a:ext cx="6295464" cy="1938992"/>
          </a:xfrm>
          <a:prstGeom prst="rect">
            <a:avLst/>
          </a:prstGeom>
          <a:noFill/>
        </p:spPr>
        <p:txBody>
          <a:bodyPr wrap="square" rtlCol="0">
            <a:spAutoFit/>
          </a:bodyPr>
          <a:lstStyle/>
          <a:p>
            <a:pPr marL="457200" indent="-457200">
              <a:buFont typeface="Arial" panose="020B0604020202020204" pitchFamily="34" charset="0"/>
              <a:buChar char="•"/>
            </a:pPr>
            <a:r>
              <a:rPr lang="fr-FR" sz="2800"/>
              <a:t>Vous avez entendu parler des modifications sur votre réseau ?</a:t>
            </a:r>
          </a:p>
          <a:p>
            <a:pPr marL="171450" indent="-171450">
              <a:buFont typeface="Arial" panose="020B0604020202020204" pitchFamily="34" charset="0"/>
              <a:buChar char="•"/>
            </a:pPr>
            <a:endParaRPr lang="fr-FR" sz="800"/>
          </a:p>
          <a:p>
            <a:pPr marL="457200" indent="-457200">
              <a:buFont typeface="Arial" panose="020B0604020202020204" pitchFamily="34" charset="0"/>
              <a:buChar char="•"/>
            </a:pPr>
            <a:r>
              <a:rPr lang="fr-FR" sz="2800"/>
              <a:t>Un technicien est déjà passé chez vous pour installer la nouvelle prise ?</a:t>
            </a:r>
          </a:p>
        </p:txBody>
      </p:sp>
    </p:spTree>
    <p:custDataLst>
      <p:tags r:id="rId1"/>
    </p:custDataLst>
    <p:extLst>
      <p:ext uri="{BB962C8B-B14F-4D97-AF65-F5344CB8AC3E}">
        <p14:creationId xmlns:p14="http://schemas.microsoft.com/office/powerpoint/2010/main" val="1070649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420624" y="1584593"/>
            <a:ext cx="11631467" cy="1200329"/>
          </a:xfrm>
          <a:prstGeom prst="rect">
            <a:avLst/>
          </a:prstGeom>
          <a:noFill/>
        </p:spPr>
        <p:txBody>
          <a:bodyPr wrap="square" rtlCol="0">
            <a:spAutoFit/>
          </a:bodyPr>
          <a:lstStyle/>
          <a:p>
            <a:r>
              <a:rPr lang="fr-FR" sz="3600" b="1"/>
              <a:t>Si le client est mal à l’aise, posez des questions jusqu’à ce que le client se détende</a:t>
            </a:r>
          </a:p>
        </p:txBody>
      </p:sp>
      <p:pic>
        <p:nvPicPr>
          <p:cNvPr id="2050" name="Picture 2" descr="foire-aux-questions - Société Suisse de Micronutrition">
            <a:extLst>
              <a:ext uri="{FF2B5EF4-FFF2-40B4-BE49-F238E27FC236}">
                <a16:creationId xmlns:a16="http://schemas.microsoft.com/office/drawing/2014/main" id="{F7743E5B-3666-4AB3-AB49-B8C6B297D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1918" y="-104930"/>
            <a:ext cx="1668164" cy="141317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319F9BE6-07F8-87D3-880B-84531F7CAF6A}"/>
              </a:ext>
            </a:extLst>
          </p:cNvPr>
          <p:cNvSpPr txBox="1"/>
          <p:nvPr/>
        </p:nvSpPr>
        <p:spPr>
          <a:xfrm>
            <a:off x="420624" y="3275515"/>
            <a:ext cx="11279791" cy="2862322"/>
          </a:xfrm>
          <a:prstGeom prst="rect">
            <a:avLst/>
          </a:prstGeom>
          <a:noFill/>
        </p:spPr>
        <p:txBody>
          <a:bodyPr wrap="square" rtlCol="0">
            <a:spAutoFit/>
          </a:bodyPr>
          <a:lstStyle/>
          <a:p>
            <a:r>
              <a:rPr lang="fr-FR" sz="3000"/>
              <a:t>Posez d’autres questions ouvertes et échangez à propos des banalités :</a:t>
            </a:r>
          </a:p>
          <a:p>
            <a:endParaRPr lang="fr-FR" sz="3000"/>
          </a:p>
          <a:p>
            <a:pPr marL="457200" indent="-457200">
              <a:buFont typeface="Arial" panose="020B0604020202020204" pitchFamily="34" charset="0"/>
              <a:buChar char="•"/>
            </a:pPr>
            <a:r>
              <a:rPr lang="fr-FR" sz="3000"/>
              <a:t>Vous avez peut être vu des techniciens effectuer des travaux sur votre réseau ?</a:t>
            </a:r>
          </a:p>
          <a:p>
            <a:pPr marL="457200" indent="-457200">
              <a:buFont typeface="Arial" panose="020B0604020202020204" pitchFamily="34" charset="0"/>
              <a:buChar char="•"/>
            </a:pPr>
            <a:r>
              <a:rPr lang="fr-FR" sz="3000"/>
              <a:t>Vous en avez peut-être parlé avec vos voisins qui ont été raccordés ?</a:t>
            </a:r>
          </a:p>
          <a:p>
            <a:pPr marL="457200" indent="-457200">
              <a:buFont typeface="Arial" panose="020B0604020202020204" pitchFamily="34" charset="0"/>
              <a:buChar char="•"/>
            </a:pPr>
            <a:r>
              <a:rPr lang="fr-FR" sz="3000"/>
              <a:t>Vous savez ce qui se passe avec le réseau ADSL ?</a:t>
            </a:r>
          </a:p>
        </p:txBody>
      </p:sp>
    </p:spTree>
    <p:custDataLst>
      <p:tags r:id="rId1"/>
    </p:custDataLst>
    <p:extLst>
      <p:ext uri="{BB962C8B-B14F-4D97-AF65-F5344CB8AC3E}">
        <p14:creationId xmlns:p14="http://schemas.microsoft.com/office/powerpoint/2010/main" val="4066138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FA1B8E-0BE6-4008-9865-B33B07EAA581}"/>
              </a:ext>
            </a:extLst>
          </p:cNvPr>
          <p:cNvSpPr txBox="1"/>
          <p:nvPr/>
        </p:nvSpPr>
        <p:spPr>
          <a:xfrm>
            <a:off x="1659730" y="837275"/>
            <a:ext cx="8872537" cy="646331"/>
          </a:xfrm>
          <a:prstGeom prst="rect">
            <a:avLst/>
          </a:prstGeom>
          <a:noFill/>
        </p:spPr>
        <p:txBody>
          <a:bodyPr wrap="square" rtlCol="0">
            <a:spAutoFit/>
          </a:bodyPr>
          <a:lstStyle/>
          <a:p>
            <a:pPr algn="ctr"/>
            <a:r>
              <a:rPr lang="fr-FR" sz="3600" b="1"/>
              <a:t>Conclure l’entrée en porte</a:t>
            </a:r>
          </a:p>
        </p:txBody>
      </p:sp>
      <p:sp>
        <p:nvSpPr>
          <p:cNvPr id="2" name="ZoneTexte 1">
            <a:extLst>
              <a:ext uri="{FF2B5EF4-FFF2-40B4-BE49-F238E27FC236}">
                <a16:creationId xmlns:a16="http://schemas.microsoft.com/office/drawing/2014/main" id="{319F9BE6-07F8-87D3-880B-84531F7CAF6A}"/>
              </a:ext>
            </a:extLst>
          </p:cNvPr>
          <p:cNvSpPr txBox="1"/>
          <p:nvPr/>
        </p:nvSpPr>
        <p:spPr>
          <a:xfrm>
            <a:off x="1825875" y="2539853"/>
            <a:ext cx="8872537" cy="2554545"/>
          </a:xfrm>
          <a:prstGeom prst="rect">
            <a:avLst/>
          </a:prstGeom>
          <a:noFill/>
        </p:spPr>
        <p:txBody>
          <a:bodyPr wrap="square" rtlCol="0">
            <a:spAutoFit/>
          </a:bodyPr>
          <a:lstStyle/>
          <a:p>
            <a:pPr algn="just"/>
            <a:r>
              <a:rPr lang="fr-FR" sz="3200"/>
              <a:t>Le réseaux ADSL auquel vous êtes relié est remplacé par le réseau de la fibre et les frais de raccordement sont pris en charge, on va prendre quelques minutes ensemble pour que je vous explique la démarche à suivre pour en bénéficier, vous permettez ?</a:t>
            </a:r>
          </a:p>
        </p:txBody>
      </p:sp>
      <p:sp>
        <p:nvSpPr>
          <p:cNvPr id="3" name="Hexagone 2">
            <a:extLst>
              <a:ext uri="{FF2B5EF4-FFF2-40B4-BE49-F238E27FC236}">
                <a16:creationId xmlns:a16="http://schemas.microsoft.com/office/drawing/2014/main" id="{F3E966F0-58AE-B460-622D-87D3C21F8B72}"/>
              </a:ext>
            </a:extLst>
          </p:cNvPr>
          <p:cNvSpPr/>
          <p:nvPr/>
        </p:nvSpPr>
        <p:spPr>
          <a:xfrm>
            <a:off x="352298" y="464337"/>
            <a:ext cx="1962863" cy="1628238"/>
          </a:xfrm>
          <a:prstGeom prst="hexagon">
            <a:avLst/>
          </a:prstGeom>
          <a:solidFill>
            <a:schemeClr val="tx1"/>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fr-FR"/>
          </a:p>
        </p:txBody>
      </p:sp>
      <p:pic>
        <p:nvPicPr>
          <p:cNvPr id="5" name="Picture 2" descr="Illustrateur Traditionnel De Vecteur De Conception De Porte De Maison  Illustration de Vecteur - Illustration du architecture, trame: 152951085">
            <a:extLst>
              <a:ext uri="{FF2B5EF4-FFF2-40B4-BE49-F238E27FC236}">
                <a16:creationId xmlns:a16="http://schemas.microsoft.com/office/drawing/2014/main" id="{A4431234-2785-2749-1D85-4B8A880557B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9378" y="376419"/>
            <a:ext cx="1389401" cy="173675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86086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6914"/>
        </a:solidFill>
        <a:effectLst/>
      </p:bgPr>
    </p:bg>
    <p:spTree>
      <p:nvGrpSpPr>
        <p:cNvPr id="1" name=""/>
        <p:cNvGrpSpPr/>
        <p:nvPr/>
      </p:nvGrpSpPr>
      <p:grpSpPr>
        <a:xfrm>
          <a:off x="0" y="0"/>
          <a:ext cx="0" cy="0"/>
          <a:chOff x="0" y="0"/>
          <a:chExt cx="0" cy="0"/>
        </a:xfrm>
      </p:grpSpPr>
      <p:pic>
        <p:nvPicPr>
          <p:cNvPr id="5122" name="Picture 2" descr="Avis Orange : les opinions des clients sur la fibre, les tarifs, le service  client">
            <a:extLst>
              <a:ext uri="{FF2B5EF4-FFF2-40B4-BE49-F238E27FC236}">
                <a16:creationId xmlns:a16="http://schemas.microsoft.com/office/drawing/2014/main" id="{D7929212-56E5-49F0-993E-870C1D36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858"/>
            <a:ext cx="4900613" cy="686085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5130D3DE-0400-49FC-85DD-0BF84B36CAD3}"/>
              </a:ext>
            </a:extLst>
          </p:cNvPr>
          <p:cNvSpPr txBox="1"/>
          <p:nvPr/>
        </p:nvSpPr>
        <p:spPr>
          <a:xfrm>
            <a:off x="6782150" y="2119958"/>
            <a:ext cx="5608315" cy="2123658"/>
          </a:xfrm>
          <a:prstGeom prst="rect">
            <a:avLst/>
          </a:prstGeom>
          <a:noFill/>
        </p:spPr>
        <p:txBody>
          <a:bodyPr wrap="square" rtlCol="0">
            <a:spAutoFit/>
          </a:bodyPr>
          <a:lstStyle/>
          <a:p>
            <a:r>
              <a:rPr lang="fr-FR" sz="4400" b="1">
                <a:solidFill>
                  <a:schemeClr val="bg1"/>
                </a:solidFill>
              </a:rPr>
              <a:t>3</a:t>
            </a:r>
          </a:p>
          <a:p>
            <a:r>
              <a:rPr lang="fr-FR" sz="4400" b="1">
                <a:solidFill>
                  <a:schemeClr val="bg1"/>
                </a:solidFill>
              </a:rPr>
              <a:t>Les objections </a:t>
            </a:r>
          </a:p>
          <a:p>
            <a:r>
              <a:rPr lang="fr-FR" sz="4400" b="1">
                <a:solidFill>
                  <a:schemeClr val="bg1"/>
                </a:solidFill>
              </a:rPr>
              <a:t>des clients</a:t>
            </a:r>
          </a:p>
        </p:txBody>
      </p:sp>
    </p:spTree>
    <p:custDataLst>
      <p:tags r:id="rId1"/>
    </p:custDataLst>
    <p:extLst>
      <p:ext uri="{BB962C8B-B14F-4D97-AF65-F5344CB8AC3E}">
        <p14:creationId xmlns:p14="http://schemas.microsoft.com/office/powerpoint/2010/main" val="5874086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THÈME OFFICE" val="l1aJaLYv"/>
  <p:tag name="ARTICULATE_PROJECT_OPEN" val="0"/>
  <p:tag name="ARTICULATE_SLIDE_THUMBNAIL_REFRESH" val="1"/>
  <p:tag name="ARTICULATE_SLIDE_COUNT" val="8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Grand écran</PresentationFormat>
  <Slides>47</Slides>
  <Notes>47</Notes>
  <HiddenSlides>0</HiddenSlide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christine Clement-George</dc:creator>
  <cp:lastModifiedBy>chris callies</cp:lastModifiedBy>
  <cp:revision>38</cp:revision>
  <cp:lastPrinted>2021-11-08T11:21:34Z</cp:lastPrinted>
  <dcterms:created xsi:type="dcterms:W3CDTF">2021-10-11T12:52:16Z</dcterms:created>
  <dcterms:modified xsi:type="dcterms:W3CDTF">2026-07-01T10:08:38Z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F4D37841-6B1B-40F0-A69C-9E6820100CC6</vt:lpwstr>
  </property>
  <property fmtid="{D5CDD505-2E9C-101B-9397-08002B2CF9AE}" pid="3" name="ArticulatePath">
    <vt:lpwstr>Présentation1</vt:lpwstr>
  </property>
</Properties>
</file>