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6" r:id="rId2"/>
    <p:sldId id="257" r:id="rId3"/>
    <p:sldId id="267" r:id="rId4"/>
    <p:sldId id="258" r:id="rId5"/>
    <p:sldId id="270" r:id="rId6"/>
    <p:sldId id="271" r:id="rId7"/>
    <p:sldId id="272" r:id="rId8"/>
    <p:sldId id="275" r:id="rId9"/>
    <p:sldId id="273" r:id="rId10"/>
    <p:sldId id="274" r:id="rId11"/>
    <p:sldId id="276" r:id="rId12"/>
    <p:sldId id="331" r:id="rId13"/>
    <p:sldId id="280" r:id="rId14"/>
    <p:sldId id="281" r:id="rId15"/>
    <p:sldId id="282" r:id="rId16"/>
    <p:sldId id="283" r:id="rId17"/>
    <p:sldId id="277" r:id="rId18"/>
    <p:sldId id="278" r:id="rId19"/>
    <p:sldId id="284" r:id="rId20"/>
    <p:sldId id="285" r:id="rId21"/>
    <p:sldId id="286" r:id="rId22"/>
    <p:sldId id="290" r:id="rId23"/>
    <p:sldId id="288" r:id="rId24"/>
    <p:sldId id="325" r:id="rId25"/>
    <p:sldId id="262" r:id="rId26"/>
    <p:sldId id="268" r:id="rId27"/>
    <p:sldId id="291" r:id="rId28"/>
    <p:sldId id="292" r:id="rId29"/>
    <p:sldId id="293" r:id="rId30"/>
    <p:sldId id="294" r:id="rId31"/>
    <p:sldId id="295" r:id="rId32"/>
    <p:sldId id="296" r:id="rId33"/>
    <p:sldId id="297" r:id="rId34"/>
    <p:sldId id="298" r:id="rId35"/>
    <p:sldId id="299" r:id="rId36"/>
    <p:sldId id="315" r:id="rId37"/>
    <p:sldId id="316" r:id="rId38"/>
    <p:sldId id="317" r:id="rId39"/>
    <p:sldId id="320" r:id="rId40"/>
    <p:sldId id="319" r:id="rId41"/>
    <p:sldId id="300" r:id="rId42"/>
    <p:sldId id="321" r:id="rId43"/>
    <p:sldId id="322" r:id="rId44"/>
    <p:sldId id="323" r:id="rId45"/>
    <p:sldId id="301" r:id="rId46"/>
    <p:sldId id="302" r:id="rId47"/>
    <p:sldId id="303" r:id="rId48"/>
    <p:sldId id="304" r:id="rId49"/>
    <p:sldId id="305" r:id="rId50"/>
    <p:sldId id="306" r:id="rId51"/>
    <p:sldId id="307" r:id="rId52"/>
    <p:sldId id="308" r:id="rId53"/>
    <p:sldId id="309" r:id="rId54"/>
    <p:sldId id="310" r:id="rId55"/>
    <p:sldId id="311" r:id="rId56"/>
    <p:sldId id="313" r:id="rId57"/>
    <p:sldId id="312" r:id="rId58"/>
    <p:sldId id="314" r:id="rId59"/>
    <p:sldId id="326" r:id="rId60"/>
    <p:sldId id="327" r:id="rId61"/>
    <p:sldId id="328" r:id="rId62"/>
    <p:sldId id="330" r:id="rId63"/>
    <p:sldId id="263" r:id="rId6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26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41"/>
    <p:restoredTop sz="84490"/>
  </p:normalViewPr>
  <p:slideViewPr>
    <p:cSldViewPr snapToGrid="0" snapToObjects="1">
      <p:cViewPr varScale="1">
        <p:scale>
          <a:sx n="107" d="100"/>
          <a:sy n="107" d="100"/>
        </p:scale>
        <p:origin x="1440" y="16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B44D0C-1CB1-E645-87B8-5887239B9ECD}" type="datetimeFigureOut">
              <a:rPr lang="fr-FR" smtClean="0"/>
              <a:t>09/06/2022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9A1237-63C0-2149-90AD-33FFCF7C8578}" type="slidenum">
              <a:rPr lang="fr-FR" smtClean="0"/>
              <a:t>‹N°›</a:t>
            </a:fld>
            <a:endParaRPr lang="fr-FR"/>
          </a:p>
        </p:txBody>
      </p:sp>
    </p:spTree>
    <p:extLst>
      <p:ext uri="{BB962C8B-B14F-4D97-AF65-F5344CB8AC3E}">
        <p14:creationId xmlns:p14="http://schemas.microsoft.com/office/powerpoint/2010/main" val="777762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SUPINFO</a:t>
            </a:r>
          </a:p>
          <a:p>
            <a:r>
              <a:rPr lang="fr-FR" dirty="0"/>
              <a:t>Auteur : Laurent GODEFROY</a:t>
            </a:r>
          </a:p>
          <a:p>
            <a:endParaRPr lang="fr-FR" dirty="0"/>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1</a:t>
            </a:fld>
            <a:endParaRPr lang="fr-FR"/>
          </a:p>
        </p:txBody>
      </p:sp>
    </p:spTree>
    <p:extLst>
      <p:ext uri="{BB962C8B-B14F-4D97-AF65-F5344CB8AC3E}">
        <p14:creationId xmlns:p14="http://schemas.microsoft.com/office/powerpoint/2010/main" val="1051732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Bien comprendre que la condition i &gt; j concerne les coefficients dont le numéro de ligne est plus grand que le numéro de colonne, c'est-à-dire les coefficients situés en dessous de la diagonale.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21</a:t>
            </a:fld>
            <a:endParaRPr lang="fr-FR"/>
          </a:p>
        </p:txBody>
      </p:sp>
    </p:spTree>
    <p:extLst>
      <p:ext uri="{BB962C8B-B14F-4D97-AF65-F5344CB8AC3E}">
        <p14:creationId xmlns:p14="http://schemas.microsoft.com/office/powerpoint/2010/main" val="1967083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condition i &lt; j va cette fois concerner les coefficients dont le numéro de ligne est plus petit que le numéro de colonne, et donc les coefficients situés au dessus de la diagonale.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22</a:t>
            </a:fld>
            <a:endParaRPr lang="fr-FR"/>
          </a:p>
        </p:txBody>
      </p:sp>
    </p:spTree>
    <p:extLst>
      <p:ext uri="{BB962C8B-B14F-4D97-AF65-F5344CB8AC3E}">
        <p14:creationId xmlns:p14="http://schemas.microsoft.com/office/powerpoint/2010/main" val="2908788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Cette opération est donc extrêmement simple, il suffit juste d'additionner deux à deux les coefficients situés à une même position dans chacune des matrices.</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26</a:t>
            </a:fld>
            <a:endParaRPr lang="fr-FR"/>
          </a:p>
        </p:txBody>
      </p:sp>
    </p:spTree>
    <p:extLst>
      <p:ext uri="{BB962C8B-B14F-4D97-AF65-F5344CB8AC3E}">
        <p14:creationId xmlns:p14="http://schemas.microsoft.com/office/powerpoint/2010/main" val="1649431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 élément neutre pour une opération binaire est défini par le fait que le résultat de l'opération entre l'élément neutre et n'importe quel élément est ce dernier. En quelque sorte il n'influe pas sur le résultat de l'opération.</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30</a:t>
            </a:fld>
            <a:endParaRPr lang="fr-FR"/>
          </a:p>
        </p:txBody>
      </p:sp>
    </p:spTree>
    <p:extLst>
      <p:ext uri="{BB962C8B-B14F-4D97-AF65-F5344CB8AC3E}">
        <p14:creationId xmlns:p14="http://schemas.microsoft.com/office/powerpoint/2010/main" val="2706613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Cette opération revient donc à multiplier tous les coefficients d'une matrice par un même nombre réel.</a:t>
            </a:r>
          </a:p>
          <a:p>
            <a:r>
              <a:rPr lang="fr-FR" dirty="0"/>
              <a:t>Pour cette opération, il n'y a donc aucune contrainte sur la taille de la matrice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31</a:t>
            </a:fld>
            <a:endParaRPr lang="fr-FR"/>
          </a:p>
        </p:txBody>
      </p:sp>
    </p:spTree>
    <p:extLst>
      <p:ext uri="{BB962C8B-B14F-4D97-AF65-F5344CB8AC3E}">
        <p14:creationId xmlns:p14="http://schemas.microsoft.com/office/powerpoint/2010/main" val="3859170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aurait pu définir la multiplication de façon similaire à l'addition, c'est-à-dire terme à terme pour des matrices de même taille, mais le résultat n'aurait eu aucune interprétation mathématique intéressante.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35</a:t>
            </a:fld>
            <a:endParaRPr lang="fr-FR"/>
          </a:p>
        </p:txBody>
      </p:sp>
    </p:spTree>
    <p:extLst>
      <p:ext uri="{BB962C8B-B14F-4D97-AF65-F5344CB8AC3E}">
        <p14:creationId xmlns:p14="http://schemas.microsoft.com/office/powerpoint/2010/main" val="3921184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retrouve bien la contrainte qu'il doit y avoir autant de coefficients dans une ligne de A que dans une colonne de B.</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37</a:t>
            </a:fld>
            <a:endParaRPr lang="fr-FR"/>
          </a:p>
        </p:txBody>
      </p:sp>
    </p:spTree>
    <p:extLst>
      <p:ext uri="{BB962C8B-B14F-4D97-AF65-F5344CB8AC3E}">
        <p14:creationId xmlns:p14="http://schemas.microsoft.com/office/powerpoint/2010/main" val="498146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produit comporte alors deux lignes (comme A) et quatre colonnes (comme B).</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41</a:t>
            </a:fld>
            <a:endParaRPr lang="fr-FR"/>
          </a:p>
        </p:txBody>
      </p:sp>
    </p:spTree>
    <p:extLst>
      <p:ext uri="{BB962C8B-B14F-4D97-AF65-F5344CB8AC3E}">
        <p14:creationId xmlns:p14="http://schemas.microsoft.com/office/powerpoint/2010/main" val="1916858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Lors de cette preuve, on a également exhibé deux matrices non nulles dont le produit est nul. Encore un résultat peu intuitif pour le débutant.</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46</a:t>
            </a:fld>
            <a:endParaRPr lang="fr-FR"/>
          </a:p>
        </p:txBody>
      </p:sp>
    </p:spTree>
    <p:extLst>
      <p:ext uri="{BB962C8B-B14F-4D97-AF65-F5344CB8AC3E}">
        <p14:creationId xmlns:p14="http://schemas.microsoft.com/office/powerpoint/2010/main" val="2370320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n'y a bien sûr aucune contrainte sur la taille de la matrice pour cette opération de transposition.</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47</a:t>
            </a:fld>
            <a:endParaRPr lang="fr-FR"/>
          </a:p>
        </p:txBody>
      </p:sp>
    </p:spTree>
    <p:extLst>
      <p:ext uri="{BB962C8B-B14F-4D97-AF65-F5344CB8AC3E}">
        <p14:creationId xmlns:p14="http://schemas.microsoft.com/office/powerpoint/2010/main" val="877023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fr-FR" dirty="0">
                <a:latin typeface="Arial" panose="020B0604020202020204" pitchFamily="34" charset="0"/>
                <a:ea typeface="ＭＳ Ｐゴシック" panose="020B0600070205080204" pitchFamily="34" charset="-128"/>
              </a:rPr>
              <a:t>On pourrait de m</a:t>
            </a:r>
            <a:r>
              <a:rPr lang="fr-FR" altLang="ja-JP" dirty="0">
                <a:latin typeface="Arial" panose="020B0604020202020204" pitchFamily="34" charset="0"/>
                <a:ea typeface="ＭＳ Ｐゴシック" panose="020B0600070205080204" pitchFamily="34" charset="-128"/>
              </a:rPr>
              <a:t>ême définir des matrices complexes ou entières.</a:t>
            </a:r>
          </a:p>
          <a:p>
            <a:r>
              <a:rPr lang="fr-FR" dirty="0">
                <a:latin typeface="Arial" panose="020B0604020202020204" pitchFamily="34" charset="0"/>
                <a:ea typeface="ＭＳ Ｐゴシック" panose="020B0600070205080204" pitchFamily="34" charset="-128"/>
              </a:rPr>
              <a:t>Dans la suite on oubliera la plupart du temps le qualificatif “réelle“ en le sous-entendant.</a:t>
            </a:r>
            <a:endParaRPr lang="fr-FR" dirty="0"/>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4</a:t>
            </a:fld>
            <a:endParaRPr lang="fr-FR"/>
          </a:p>
        </p:txBody>
      </p:sp>
    </p:spTree>
    <p:extLst>
      <p:ext uri="{BB962C8B-B14F-4D97-AF65-F5344CB8AC3E}">
        <p14:creationId xmlns:p14="http://schemas.microsoft.com/office/powerpoint/2010/main" val="2764399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Ces définitions ne concernent donc que des matrices carrées.</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51</a:t>
            </a:fld>
            <a:endParaRPr lang="fr-FR"/>
          </a:p>
        </p:txBody>
      </p:sp>
    </p:spTree>
    <p:extLst>
      <p:ext uri="{BB962C8B-B14F-4D97-AF65-F5344CB8AC3E}">
        <p14:creationId xmlns:p14="http://schemas.microsoft.com/office/powerpoint/2010/main" val="3221426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Cette notion n’existe que pour des matrices carrées.</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55</a:t>
            </a:fld>
            <a:endParaRPr lang="fr-FR"/>
          </a:p>
        </p:txBody>
      </p:sp>
    </p:spTree>
    <p:extLst>
      <p:ext uri="{BB962C8B-B14F-4D97-AF65-F5344CB8AC3E}">
        <p14:creationId xmlns:p14="http://schemas.microsoft.com/office/powerpoint/2010/main" val="831985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présentera dans la suite du cours un critère pour affirmer qu’une matrice est inversible ou non et le cas échéant une méthode pour calculer cet inverse.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56</a:t>
            </a:fld>
            <a:endParaRPr lang="fr-FR"/>
          </a:p>
        </p:txBody>
      </p:sp>
    </p:spTree>
    <p:extLst>
      <p:ext uri="{BB962C8B-B14F-4D97-AF65-F5344CB8AC3E}">
        <p14:creationId xmlns:p14="http://schemas.microsoft.com/office/powerpoint/2010/main" val="3867853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a successivement utilisé l'associativité de la multiplication, la définition d'un inverse, le fait que la matrice identité soit élément neutre pour la multiplication et de nouveau la définition d'un inverse.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59</a:t>
            </a:fld>
            <a:endParaRPr lang="fr-FR"/>
          </a:p>
        </p:txBody>
      </p:sp>
    </p:spTree>
    <p:extLst>
      <p:ext uri="{BB962C8B-B14F-4D97-AF65-F5344CB8AC3E}">
        <p14:creationId xmlns:p14="http://schemas.microsoft.com/office/powerpoint/2010/main" val="4278697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preuve de la troisième propriété est évidemment similaire à celle-ci.</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60</a:t>
            </a:fld>
            <a:endParaRPr lang="fr-FR"/>
          </a:p>
        </p:txBody>
      </p:sp>
    </p:spTree>
    <p:extLst>
      <p:ext uri="{BB962C8B-B14F-4D97-AF65-F5344CB8AC3E}">
        <p14:creationId xmlns:p14="http://schemas.microsoft.com/office/powerpoint/2010/main" val="3387304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démontrera dans la suite du cours pourquoi cette matrice C n’est pas inversible.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61</a:t>
            </a:fld>
            <a:endParaRPr lang="fr-FR"/>
          </a:p>
        </p:txBody>
      </p:sp>
    </p:spTree>
    <p:extLst>
      <p:ext uri="{BB962C8B-B14F-4D97-AF65-F5344CB8AC3E}">
        <p14:creationId xmlns:p14="http://schemas.microsoft.com/office/powerpoint/2010/main" val="270441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Par convention on utilisera une majuscule pour désigner une matrice, et la même lettre en minuscule pour ses coefficients.</a:t>
            </a:r>
          </a:p>
          <a:p>
            <a:endParaRPr lang="fr-FR" dirty="0"/>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5</a:t>
            </a:fld>
            <a:endParaRPr lang="fr-FR"/>
          </a:p>
        </p:txBody>
      </p:sp>
    </p:spTree>
    <p:extLst>
      <p:ext uri="{BB962C8B-B14F-4D97-AF65-F5344CB8AC3E}">
        <p14:creationId xmlns:p14="http://schemas.microsoft.com/office/powerpoint/2010/main" val="878293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6</a:t>
            </a:fld>
            <a:endParaRPr lang="fr-FR"/>
          </a:p>
        </p:txBody>
      </p:sp>
    </p:spTree>
    <p:extLst>
      <p:ext uri="{BB962C8B-B14F-4D97-AF65-F5344CB8AC3E}">
        <p14:creationId xmlns:p14="http://schemas.microsoft.com/office/powerpoint/2010/main" val="801378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12</a:t>
            </a:fld>
            <a:endParaRPr lang="fr-FR"/>
          </a:p>
        </p:txBody>
      </p:sp>
    </p:spTree>
    <p:extLst>
      <p:ext uri="{BB962C8B-B14F-4D97-AF65-F5344CB8AC3E}">
        <p14:creationId xmlns:p14="http://schemas.microsoft.com/office/powerpoint/2010/main" val="1314715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Une telle matrice a donc autant de lignes que de colonnes.</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13</a:t>
            </a:fld>
            <a:endParaRPr lang="fr-FR"/>
          </a:p>
        </p:txBody>
      </p:sp>
    </p:spTree>
    <p:extLst>
      <p:ext uri="{BB962C8B-B14F-4D97-AF65-F5344CB8AC3E}">
        <p14:creationId xmlns:p14="http://schemas.microsoft.com/office/powerpoint/2010/main" val="4291575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Cette définition n'a bien sûr de sens que pour des matrices carrées.</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15</a:t>
            </a:fld>
            <a:endParaRPr lang="fr-FR"/>
          </a:p>
        </p:txBody>
      </p:sp>
    </p:spTree>
    <p:extLst>
      <p:ext uri="{BB962C8B-B14F-4D97-AF65-F5344CB8AC3E}">
        <p14:creationId xmlns:p14="http://schemas.microsoft.com/office/powerpoint/2010/main" val="1039415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Bien comprendre qu'il n'y a pas de conditions sur la valeur des coefficients diagonaux, ils peuvent être nuls ou non. La matrice nulle est ainsi diagonale.</a:t>
            </a:r>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18</a:t>
            </a:fld>
            <a:endParaRPr lang="fr-FR"/>
          </a:p>
        </p:txBody>
      </p:sp>
    </p:spTree>
    <p:extLst>
      <p:ext uri="{BB962C8B-B14F-4D97-AF65-F5344CB8AC3E}">
        <p14:creationId xmlns:p14="http://schemas.microsoft.com/office/powerpoint/2010/main" val="3411417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dirty="0">
                <a:latin typeface="Arial" panose="020B0604020202020204" pitchFamily="34" charset="0"/>
                <a:ea typeface="ＭＳ Ｐゴシック" panose="020B0600070205080204" pitchFamily="34" charset="-128"/>
              </a:rPr>
              <a:t>Pour chaque entier n, il existe donc une unique matrice identité d’ordre n.</a:t>
            </a:r>
          </a:p>
          <a:p>
            <a:endParaRPr lang="fr-FR" dirty="0"/>
          </a:p>
        </p:txBody>
      </p:sp>
      <p:sp>
        <p:nvSpPr>
          <p:cNvPr id="4" name="Espace réservé du numéro de diapositive 3"/>
          <p:cNvSpPr>
            <a:spLocks noGrp="1"/>
          </p:cNvSpPr>
          <p:nvPr>
            <p:ph type="sldNum" sz="quarter" idx="5"/>
          </p:nvPr>
        </p:nvSpPr>
        <p:spPr/>
        <p:txBody>
          <a:bodyPr/>
          <a:lstStyle/>
          <a:p>
            <a:fld id="{B89A1237-63C0-2149-90AD-33FFCF7C8578}" type="slidenum">
              <a:rPr lang="fr-FR" smtClean="0"/>
              <a:t>20</a:t>
            </a:fld>
            <a:endParaRPr lang="fr-FR"/>
          </a:p>
        </p:txBody>
      </p:sp>
    </p:spTree>
    <p:extLst>
      <p:ext uri="{BB962C8B-B14F-4D97-AF65-F5344CB8AC3E}">
        <p14:creationId xmlns:p14="http://schemas.microsoft.com/office/powerpoint/2010/main" val="3026254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E35FED-2507-6347-9B57-3FF5AFCD8EC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AD8B847-1B82-BE49-A9A7-C3023CD2D5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B611D94-0717-E14D-B19C-F142F7DBD343}"/>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5" name="Espace réservé du pied de page 4">
            <a:extLst>
              <a:ext uri="{FF2B5EF4-FFF2-40B4-BE49-F238E27FC236}">
                <a16:creationId xmlns:a16="http://schemas.microsoft.com/office/drawing/2014/main" id="{DBD62BDA-0F08-504D-9BDA-A04B89E826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0C21CC-1B92-B44B-AE72-CDCCB2D831B7}"/>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2641407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3EDC94-6368-2D4E-8A75-930EFDF09CE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FEE47BB-5DBD-034C-84DA-C86FA33B908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E7FE81-3F94-FB4B-AB88-842AE52DCBEE}"/>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5" name="Espace réservé du pied de page 4">
            <a:extLst>
              <a:ext uri="{FF2B5EF4-FFF2-40B4-BE49-F238E27FC236}">
                <a16:creationId xmlns:a16="http://schemas.microsoft.com/office/drawing/2014/main" id="{B151EDF4-8F0D-4644-BC7F-8EDA683F62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D779F0B-3D1B-234B-8E0E-0005BA6EEB77}"/>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3992137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FD2D733-6537-F246-9DD6-47A2CFFE257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FED1EB9-F8C4-6F42-9293-8EFB0A55D05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078BEE2-EC2A-B14D-8087-8A8A25C4DC17}"/>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5" name="Espace réservé du pied de page 4">
            <a:extLst>
              <a:ext uri="{FF2B5EF4-FFF2-40B4-BE49-F238E27FC236}">
                <a16:creationId xmlns:a16="http://schemas.microsoft.com/office/drawing/2014/main" id="{26C088C9-8381-E84F-AEB6-0CE68238AFD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FEFA170-D382-C048-933C-9BCF9266E4E1}"/>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140243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EA51D4-1867-8845-820C-C21D7BCEC9B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C3841B2-2299-484D-98D4-2509FDD8732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57F3535-31CB-2243-9FD7-D6385CE3DE0D}"/>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5" name="Espace réservé du pied de page 4">
            <a:extLst>
              <a:ext uri="{FF2B5EF4-FFF2-40B4-BE49-F238E27FC236}">
                <a16:creationId xmlns:a16="http://schemas.microsoft.com/office/drawing/2014/main" id="{B1828F9A-0BE6-2040-B200-CA9AD150D7E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553960E-7BA0-5744-B871-2625A924609E}"/>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2797754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D28FD5-3D75-FF4B-8910-57BF5A27805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84D373C-AC4E-4749-AF27-1D4F5473F3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94B37BF-0D5B-EE4F-B5D2-4991975BEABC}"/>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5" name="Espace réservé du pied de page 4">
            <a:extLst>
              <a:ext uri="{FF2B5EF4-FFF2-40B4-BE49-F238E27FC236}">
                <a16:creationId xmlns:a16="http://schemas.microsoft.com/office/drawing/2014/main" id="{15CC8B85-AF4B-D347-9A59-97FD4522E62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0FD24F-150A-1443-9905-84B822D46C9E}"/>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3445405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238437-A9AA-1649-93B3-41C10243C8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E052425-B188-F44E-AE00-4A68E5EA439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C1B7208-E02E-5B44-B5B0-8F7E4329BF9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6479033-F7B2-3340-AA42-C9315CC63A98}"/>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6" name="Espace réservé du pied de page 5">
            <a:extLst>
              <a:ext uri="{FF2B5EF4-FFF2-40B4-BE49-F238E27FC236}">
                <a16:creationId xmlns:a16="http://schemas.microsoft.com/office/drawing/2014/main" id="{9BC51178-4562-B14F-81E9-EEB57190DED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ECB1059-2BD2-DE48-8A78-A1F0952EFC47}"/>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3413048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E87D52-2FB1-1B49-AB3F-B878A6C6CEB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35322B7-F0A2-534D-A6BC-4D36CFB7E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A541A8E-94B9-9948-9F7F-B59CE4A7A5D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87F5E04-45D9-0B41-A49B-C539BB2407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45050A4-C507-9A4F-B6CE-71C0EC9B7E7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FAFD617-5DC0-7146-8644-37FDEF3C4611}"/>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8" name="Espace réservé du pied de page 7">
            <a:extLst>
              <a:ext uri="{FF2B5EF4-FFF2-40B4-BE49-F238E27FC236}">
                <a16:creationId xmlns:a16="http://schemas.microsoft.com/office/drawing/2014/main" id="{066D3D1A-4433-FB46-BCB3-2FC07477E35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28BE2A0-7142-7944-9978-9CF0A02E57C9}"/>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1571945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23AE92-F78E-674F-9897-3D26B7A9FDF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AC96ECA-9486-6E4B-B4BC-7E76B34EFF98}"/>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4" name="Espace réservé du pied de page 3">
            <a:extLst>
              <a:ext uri="{FF2B5EF4-FFF2-40B4-BE49-F238E27FC236}">
                <a16:creationId xmlns:a16="http://schemas.microsoft.com/office/drawing/2014/main" id="{B8B4D8AF-4BB6-934B-A379-CBF84C9A412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F8E009D-38CE-D34C-82BA-3182CA4F15F6}"/>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258551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D844418-3E68-CA4E-AC8C-9D66D9255062}"/>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3" name="Espace réservé du pied de page 2">
            <a:extLst>
              <a:ext uri="{FF2B5EF4-FFF2-40B4-BE49-F238E27FC236}">
                <a16:creationId xmlns:a16="http://schemas.microsoft.com/office/drawing/2014/main" id="{ACD285BC-A399-C24D-9863-55D71A82555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BBC877D-0D91-8442-9A72-AF3420B94651}"/>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3340732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9C8412-37C8-4B46-9CE8-3469F1893FC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1A9CD95-5780-714B-A453-63A2F3456E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D7CA0C-E415-F14F-9EF8-44A9C7CBED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2697766-D919-5247-A55B-2A12BA74BE2E}"/>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6" name="Espace réservé du pied de page 5">
            <a:extLst>
              <a:ext uri="{FF2B5EF4-FFF2-40B4-BE49-F238E27FC236}">
                <a16:creationId xmlns:a16="http://schemas.microsoft.com/office/drawing/2014/main" id="{DFB77295-5D11-2841-AC5B-84946CEA3BB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CAF8E56-0D31-804D-9F4F-DD615D5E8564}"/>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405011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B54B13-E418-4E42-B170-1BC860212DA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B349CDA-C85B-4F42-B8C6-26E684EDA6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9E92AAF-FCE8-F84A-8EB9-CC618F3F7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AB83901-E98D-6B44-A440-F9809CD85A51}"/>
              </a:ext>
            </a:extLst>
          </p:cNvPr>
          <p:cNvSpPr>
            <a:spLocks noGrp="1"/>
          </p:cNvSpPr>
          <p:nvPr>
            <p:ph type="dt" sz="half" idx="10"/>
          </p:nvPr>
        </p:nvSpPr>
        <p:spPr/>
        <p:txBody>
          <a:bodyPr/>
          <a:lstStyle/>
          <a:p>
            <a:fld id="{760B14F5-1D21-F14F-B36B-BCA0A34A15FF}" type="datetimeFigureOut">
              <a:rPr lang="fr-FR" smtClean="0"/>
              <a:t>09/06/2022</a:t>
            </a:fld>
            <a:endParaRPr lang="fr-FR"/>
          </a:p>
        </p:txBody>
      </p:sp>
      <p:sp>
        <p:nvSpPr>
          <p:cNvPr id="6" name="Espace réservé du pied de page 5">
            <a:extLst>
              <a:ext uri="{FF2B5EF4-FFF2-40B4-BE49-F238E27FC236}">
                <a16:creationId xmlns:a16="http://schemas.microsoft.com/office/drawing/2014/main" id="{8AB5FCBB-5385-494D-A3C1-C59A68C9E95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4BFBC5-500C-E04C-A17A-AC6C64E82723}"/>
              </a:ext>
            </a:extLst>
          </p:cNvPr>
          <p:cNvSpPr>
            <a:spLocks noGrp="1"/>
          </p:cNvSpPr>
          <p:nvPr>
            <p:ph type="sldNum" sz="quarter" idx="12"/>
          </p:nvPr>
        </p:nvSpPr>
        <p:spPr/>
        <p:txBody>
          <a:bodyPr/>
          <a:lstStyle/>
          <a:p>
            <a:fld id="{075FE8A8-8232-1F4D-846D-4EBDDCE93EEF}" type="slidenum">
              <a:rPr lang="fr-FR" smtClean="0"/>
              <a:t>‹N°›</a:t>
            </a:fld>
            <a:endParaRPr lang="fr-FR"/>
          </a:p>
        </p:txBody>
      </p:sp>
    </p:spTree>
    <p:extLst>
      <p:ext uri="{BB962C8B-B14F-4D97-AF65-F5344CB8AC3E}">
        <p14:creationId xmlns:p14="http://schemas.microsoft.com/office/powerpoint/2010/main" val="2029208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1016B3E-7434-F444-85B1-81A3F66D75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6C2A833-B532-5441-8F6F-770D7BDE7E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AD43F0-39EC-1047-86D5-82DFE14D54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0B14F5-1D21-F14F-B36B-BCA0A34A15FF}" type="datetimeFigureOut">
              <a:rPr lang="fr-FR" smtClean="0"/>
              <a:t>09/06/2022</a:t>
            </a:fld>
            <a:endParaRPr lang="fr-FR"/>
          </a:p>
        </p:txBody>
      </p:sp>
      <p:sp>
        <p:nvSpPr>
          <p:cNvPr id="5" name="Espace réservé du pied de page 4">
            <a:extLst>
              <a:ext uri="{FF2B5EF4-FFF2-40B4-BE49-F238E27FC236}">
                <a16:creationId xmlns:a16="http://schemas.microsoft.com/office/drawing/2014/main" id="{D406F5D3-EF53-A447-B4AC-97397E1C33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8542739-B2AF-EA41-A1C0-C7A7135EE3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5FE8A8-8232-1F4D-846D-4EBDDCE93EEF}" type="slidenum">
              <a:rPr lang="fr-FR" smtClean="0"/>
              <a:t>‹N°›</a:t>
            </a:fld>
            <a:endParaRPr lang="fr-FR"/>
          </a:p>
        </p:txBody>
      </p:sp>
    </p:spTree>
    <p:extLst>
      <p:ext uri="{BB962C8B-B14F-4D97-AF65-F5344CB8AC3E}">
        <p14:creationId xmlns:p14="http://schemas.microsoft.com/office/powerpoint/2010/main" val="978103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0.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9.svg"/><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svg"/></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sv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svg"/></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svg"/></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5.svg"/><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79.svg"/></Relationships>
</file>

<file path=ppt/slides/_rels/slide5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3.svg"/><Relationship Id="rId4" Type="http://schemas.openxmlformats.org/officeDocument/2006/relationships/image" Target="../media/image82.png"/></Relationships>
</file>

<file path=ppt/slides/_rels/slide5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D2683"/>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F8221A-BD6C-D743-8F79-B5CC237B7B3A}"/>
              </a:ext>
            </a:extLst>
          </p:cNvPr>
          <p:cNvSpPr>
            <a:spLocks noGrp="1"/>
          </p:cNvSpPr>
          <p:nvPr>
            <p:ph type="ctrTitle"/>
          </p:nvPr>
        </p:nvSpPr>
        <p:spPr/>
        <p:txBody>
          <a:bodyPr/>
          <a:lstStyle/>
          <a:p>
            <a:r>
              <a:rPr lang="fr-FR" dirty="0">
                <a:solidFill>
                  <a:schemeClr val="bg1"/>
                </a:solidFill>
              </a:rPr>
              <a:t>Matrices, définitions et opérations</a:t>
            </a:r>
          </a:p>
        </p:txBody>
      </p:sp>
      <p:sp>
        <p:nvSpPr>
          <p:cNvPr id="6" name="Sous-titre 2">
            <a:extLst>
              <a:ext uri="{FF2B5EF4-FFF2-40B4-BE49-F238E27FC236}">
                <a16:creationId xmlns:a16="http://schemas.microsoft.com/office/drawing/2014/main" id="{76B8DA83-B860-924D-B9FE-FE02FD8A3CE7}"/>
              </a:ext>
            </a:extLst>
          </p:cNvPr>
          <p:cNvSpPr>
            <a:spLocks noGrp="1"/>
          </p:cNvSpPr>
          <p:nvPr>
            <p:ph type="subTitle" idx="1"/>
          </p:nvPr>
        </p:nvSpPr>
        <p:spPr>
          <a:xfrm>
            <a:off x="1524000" y="4225983"/>
            <a:ext cx="9144000" cy="1655762"/>
          </a:xfrm>
        </p:spPr>
        <p:txBody>
          <a:bodyPr/>
          <a:lstStyle/>
          <a:p>
            <a:r>
              <a:rPr lang="fr-FR" dirty="0">
                <a:solidFill>
                  <a:schemeClr val="bg1"/>
                </a:solidFill>
              </a:rPr>
              <a:t>Algèbre Linéaire</a:t>
            </a:r>
          </a:p>
        </p:txBody>
      </p:sp>
      <p:pic>
        <p:nvPicPr>
          <p:cNvPr id="5" name="Image 4">
            <a:extLst>
              <a:ext uri="{FF2B5EF4-FFF2-40B4-BE49-F238E27FC236}">
                <a16:creationId xmlns:a16="http://schemas.microsoft.com/office/drawing/2014/main" id="{D5A1A31C-D020-0B43-A654-BC830BBC208E}"/>
              </a:ext>
            </a:extLst>
          </p:cNvPr>
          <p:cNvPicPr>
            <a:picLocks noChangeAspect="1"/>
          </p:cNvPicPr>
          <p:nvPr/>
        </p:nvPicPr>
        <p:blipFill>
          <a:blip r:embed="rId3"/>
          <a:stretch>
            <a:fillRect/>
          </a:stretch>
        </p:blipFill>
        <p:spPr>
          <a:xfrm>
            <a:off x="10753200" y="5454000"/>
            <a:ext cx="1080000" cy="1080000"/>
          </a:xfrm>
          <a:prstGeom prst="rect">
            <a:avLst/>
          </a:prstGeom>
        </p:spPr>
      </p:pic>
    </p:spTree>
    <p:extLst>
      <p:ext uri="{BB962C8B-B14F-4D97-AF65-F5344CB8AC3E}">
        <p14:creationId xmlns:p14="http://schemas.microsoft.com/office/powerpoint/2010/main" val="4086462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193794"/>
              </a:xfrm>
              <a:prstGeom prst="rect">
                <a:avLst/>
              </a:prstGeom>
              <a:noFill/>
            </p:spPr>
            <p:txBody>
              <a:bodyPr wrap="square" rtlCol="0">
                <a:spAutoFit/>
              </a:bodyPr>
              <a:lstStyle/>
              <a:p>
                <a:r>
                  <a:rPr lang="fr-FR" sz="2400" b="1" dirty="0"/>
                  <a:t>Matrices ligne et colonne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r>
                      <a:rPr lang="fr-FR" sz="2400" b="0" i="1" smtClean="0">
                        <a:latin typeface="Cambria Math" panose="02040503050406030204" pitchFamily="18" charset="0"/>
                      </a:rPr>
                      <m:t>𝑛</m:t>
                    </m:r>
                    <m:r>
                      <a:rPr lang="fr-FR" sz="2400" b="0" i="1" smtClean="0">
                        <a:latin typeface="Cambria Math" panose="02040503050406030204" pitchFamily="18" charset="0"/>
                      </a:rPr>
                      <m:t>=1</m:t>
                    </m:r>
                  </m:oMath>
                </a14:m>
                <a:r>
                  <a:rPr lang="fr-FR" sz="2400" dirty="0"/>
                  <a:t> on dit que </a:t>
                </a:r>
                <a14:m>
                  <m:oMath xmlns:m="http://schemas.openxmlformats.org/officeDocument/2006/math">
                    <m:r>
                      <a:rPr lang="fr-FR" sz="2400" b="0" i="1" smtClean="0">
                        <a:latin typeface="Cambria Math" panose="02040503050406030204" pitchFamily="18" charset="0"/>
                      </a:rPr>
                      <m:t>𝐴</m:t>
                    </m:r>
                  </m:oMath>
                </a14:m>
                <a:r>
                  <a:rPr lang="fr-FR" sz="2400" dirty="0"/>
                  <a:t> est une </a:t>
                </a:r>
                <a:r>
                  <a:rPr lang="fr-FR" sz="2400" b="1" dirty="0"/>
                  <a:t>matrice ligne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4"/>
                                    <m:mcJc m:val="center"/>
                                  </m:mcPr>
                                </m:mc>
                              </m:mcs>
                              <m:ctrlPr>
                                <a:rPr lang="fr-FR" sz="2400" b="0" i="1" smtClean="0">
                                  <a:latin typeface="Cambria Math" panose="02040503050406030204" pitchFamily="18" charset="0"/>
                                </a:rPr>
                              </m:ctrlPr>
                            </m:mPr>
                            <m:mr>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1,1</m:t>
                                    </m:r>
                                  </m:sub>
                                </m:sSub>
                              </m:e>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1,2</m:t>
                                    </m:r>
                                  </m:sub>
                                </m:sSub>
                              </m:e>
                              <m:e>
                                <m:r>
                                  <a:rPr lang="fr-FR" sz="2400" b="0" i="1" smtClean="0">
                                    <a:latin typeface="Cambria Math" panose="02040503050406030204" pitchFamily="18" charset="0"/>
                                  </a:rPr>
                                  <m:t>⋯</m:t>
                                </m:r>
                              </m:e>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m:t>
                                    </m:r>
                                    <m:r>
                                      <a:rPr lang="fr-FR" sz="2400" b="0" i="1" smtClean="0">
                                        <a:latin typeface="Cambria Math" panose="02040503050406030204" pitchFamily="18" charset="0"/>
                                      </a:rPr>
                                      <m:t>𝑝</m:t>
                                    </m:r>
                                  </m:sub>
                                </m:sSub>
                              </m:e>
                            </m:mr>
                          </m:m>
                        </m:e>
                      </m:d>
                    </m:oMath>
                  </m:oMathPara>
                </a14:m>
                <a:endParaRPr lang="fr-FR" sz="2400" dirty="0"/>
              </a:p>
              <a:p>
                <a:endParaRPr lang="fr-FR" sz="2400" dirty="0"/>
              </a:p>
              <a:p>
                <a:pPr marL="342900" indent="-342900">
                  <a:buFont typeface="Arial" panose="020B0604020202020204" pitchFamily="34" charset="0"/>
                  <a:buChar char="•"/>
                </a:pPr>
                <a:r>
                  <a:rPr lang="fr-FR" sz="2400" dirty="0"/>
                  <a:t>Si </a:t>
                </a:r>
                <a14:m>
                  <m:oMath xmlns:m="http://schemas.openxmlformats.org/officeDocument/2006/math">
                    <m:r>
                      <a:rPr lang="fr-FR" sz="2400" b="0" i="1" smtClean="0">
                        <a:latin typeface="Cambria Math" panose="02040503050406030204" pitchFamily="18" charset="0"/>
                      </a:rPr>
                      <m:t>𝑝</m:t>
                    </m:r>
                    <m:r>
                      <a:rPr lang="fr-FR" sz="2400" i="1">
                        <a:latin typeface="Cambria Math" panose="02040503050406030204" pitchFamily="18" charset="0"/>
                      </a:rPr>
                      <m:t>=1</m:t>
                    </m:r>
                  </m:oMath>
                </a14:m>
                <a:r>
                  <a:rPr lang="fr-FR" sz="2400" dirty="0"/>
                  <a:t> on dit que </a:t>
                </a:r>
                <a14:m>
                  <m:oMath xmlns:m="http://schemas.openxmlformats.org/officeDocument/2006/math">
                    <m:r>
                      <a:rPr lang="fr-FR" sz="2400" i="1">
                        <a:latin typeface="Cambria Math" panose="02040503050406030204" pitchFamily="18" charset="0"/>
                      </a:rPr>
                      <m:t>𝐴</m:t>
                    </m:r>
                  </m:oMath>
                </a14:m>
                <a:r>
                  <a:rPr lang="fr-FR" sz="2400" dirty="0"/>
                  <a:t> est une </a:t>
                </a:r>
                <a:r>
                  <a:rPr lang="fr-FR" sz="2400" b="1" dirty="0"/>
                  <a:t>matrice colonne </a:t>
                </a:r>
                <a:r>
                  <a:rPr lang="fr-FR" sz="2400" dirty="0"/>
                  <a:t>ou un </a:t>
                </a:r>
                <a:r>
                  <a:rPr lang="fr-FR" sz="2400" b="1" dirty="0"/>
                  <a:t>vecteur</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1"/>
                                    <m:mcJc m:val="center"/>
                                  </m:mcPr>
                                </m:mc>
                              </m:mcs>
                              <m:ctrlPr>
                                <a:rPr lang="fr-FR" sz="2400" b="0" i="1" smtClean="0">
                                  <a:latin typeface="Cambria Math" panose="02040503050406030204" pitchFamily="18" charset="0"/>
                                </a:rPr>
                              </m:ctrlPr>
                            </m:mP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1,1</m:t>
                                    </m:r>
                                  </m:sub>
                                </m:sSub>
                              </m:e>
                            </m:m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2</m:t>
                                    </m:r>
                                    <m:r>
                                      <a:rPr lang="fr-FR" sz="2400" i="1">
                                        <a:latin typeface="Cambria Math" panose="02040503050406030204" pitchFamily="18" charset="0"/>
                                      </a:rPr>
                                      <m:t>,1</m:t>
                                    </m:r>
                                  </m:sub>
                                </m:sSub>
                              </m:e>
                            </m:mr>
                            <m:mr>
                              <m:e>
                                <m:r>
                                  <a:rPr lang="fr-FR" sz="2400" i="1" smtClean="0">
                                    <a:latin typeface="Cambria Math" panose="02040503050406030204" pitchFamily="18" charset="0"/>
                                  </a:rPr>
                                  <m:t>⋮</m:t>
                                </m:r>
                              </m:e>
                            </m:m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𝑛</m:t>
                                    </m:r>
                                    <m:r>
                                      <a:rPr lang="fr-FR" sz="2400" i="1">
                                        <a:latin typeface="Cambria Math" panose="02040503050406030204" pitchFamily="18" charset="0"/>
                                      </a:rPr>
                                      <m:t>,1</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193794"/>
              </a:xfrm>
              <a:prstGeom prst="rect">
                <a:avLst/>
              </a:prstGeom>
              <a:blipFill>
                <a:blip r:embed="rId2"/>
                <a:stretch>
                  <a:fillRect l="-843" t="-976"/>
                </a:stretch>
              </a:blipFill>
            </p:spPr>
            <p:txBody>
              <a:bodyPr/>
              <a:lstStyle/>
              <a:p>
                <a:r>
                  <a:rPr lang="fr-FR">
                    <a:noFill/>
                  </a:rPr>
                  <a:t> </a:t>
                </a:r>
              </a:p>
            </p:txBody>
          </p:sp>
        </mc:Fallback>
      </mc:AlternateContent>
    </p:spTree>
    <p:extLst>
      <p:ext uri="{BB962C8B-B14F-4D97-AF65-F5344CB8AC3E}">
        <p14:creationId xmlns:p14="http://schemas.microsoft.com/office/powerpoint/2010/main" val="1334037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169749"/>
              </a:xfrm>
              <a:prstGeom prst="rect">
                <a:avLst/>
              </a:prstGeom>
              <a:noFill/>
            </p:spPr>
            <p:txBody>
              <a:bodyPr wrap="square" rtlCol="0">
                <a:spAutoFit/>
              </a:bodyPr>
              <a:lstStyle/>
              <a:p>
                <a:r>
                  <a:rPr lang="fr-FR" sz="2400" b="1" dirty="0"/>
                  <a:t>Matrices ligne et colonne : exemples</a:t>
                </a:r>
              </a:p>
              <a:p>
                <a:endParaRPr lang="fr-FR" sz="2400" dirty="0"/>
              </a:p>
              <a:p>
                <a:pPr marL="342900" indent="-342900">
                  <a:buFont typeface="Arial" panose="020B0604020202020204" pitchFamily="34" charset="0"/>
                  <a:buChar char="•"/>
                </a:pPr>
                <a:r>
                  <a:rPr lang="fr-FR" sz="2400" dirty="0"/>
                  <a:t>Soit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1,6</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la matrice ligne définie par</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6"/>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r>
                                  <a:rPr lang="fr-FR" sz="2400" b="0" i="1" smtClean="0">
                                    <a:latin typeface="Cambria Math" panose="02040503050406030204" pitchFamily="18" charset="0"/>
                                  </a:rPr>
                                  <m:t>8</m:t>
                                </m:r>
                              </m:e>
                              <m:e>
                                <m:r>
                                  <a:rPr lang="fr-FR" sz="2400" b="0" i="1" smtClean="0">
                                    <a:latin typeface="Cambria Math" panose="02040503050406030204" pitchFamily="18" charset="0"/>
                                  </a:rPr>
                                  <m:t>2</m:t>
                                </m:r>
                              </m:e>
                              <m:e>
                                <m:r>
                                  <a:rPr lang="fr-FR" sz="2400" b="0" i="1" smtClean="0">
                                    <a:latin typeface="Cambria Math" panose="02040503050406030204" pitchFamily="18" charset="0"/>
                                  </a:rPr>
                                  <m:t>−6</m:t>
                                </m:r>
                              </m:e>
                              <m:e>
                                <m:r>
                                  <a:rPr lang="fr-FR" sz="2400" b="0" i="1" smtClean="0">
                                    <a:latin typeface="Cambria Math" panose="02040503050406030204" pitchFamily="18" charset="0"/>
                                  </a:rPr>
                                  <m:t>−7</m:t>
                                </m:r>
                              </m:e>
                              <m:e>
                                <m:r>
                                  <a:rPr lang="fr-FR" sz="2400" b="0" i="1" smtClean="0">
                                    <a:latin typeface="Cambria Math" panose="02040503050406030204" pitchFamily="18" charset="0"/>
                                  </a:rPr>
                                  <m:t>0</m:t>
                                </m:r>
                              </m:e>
                              <m:e>
                                <m:r>
                                  <a:rPr lang="fr-FR" sz="2400" b="0" i="1" smtClean="0">
                                    <a:latin typeface="Cambria Math" panose="02040503050406030204" pitchFamily="18" charset="0"/>
                                  </a:rPr>
                                  <m:t>666</m:t>
                                </m:r>
                              </m:e>
                            </m:mr>
                          </m:m>
                        </m:e>
                      </m:d>
                    </m:oMath>
                  </m:oMathPara>
                </a14:m>
                <a:endParaRPr lang="fr-FR" sz="2400" dirty="0"/>
              </a:p>
              <a:p>
                <a:endParaRPr lang="fr-FR" sz="2400" dirty="0"/>
              </a:p>
              <a:p>
                <a:endParaRPr lang="fr-FR" sz="2400" dirty="0"/>
              </a:p>
              <a:p>
                <a:pPr marL="342900" indent="-342900">
                  <a:buFont typeface="Arial" panose="020B0604020202020204" pitchFamily="34" charset="0"/>
                  <a:buChar char="•"/>
                </a:pPr>
                <a:r>
                  <a:rPr lang="fr-FR" sz="2400" dirty="0"/>
                  <a:t>Soit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5,1</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la matrice colonne (aussi appelée vecteur) définie par</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1"/>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5</m:t>
                                </m:r>
                              </m:e>
                            </m:mr>
                            <m:mr>
                              <m:e>
                                <m:r>
                                  <a:rPr lang="fr-FR" sz="2400" b="0" i="1" smtClean="0">
                                    <a:latin typeface="Cambria Math" panose="02040503050406030204" pitchFamily="18" charset="0"/>
                                  </a:rPr>
                                  <m:t>2</m:t>
                                </m:r>
                              </m:e>
                            </m:mr>
                            <m:mr>
                              <m:e>
                                <m:r>
                                  <a:rPr lang="fr-FR" sz="2400" b="0" i="1" smtClean="0">
                                    <a:latin typeface="Cambria Math" panose="02040503050406030204" pitchFamily="18" charset="0"/>
                                  </a:rPr>
                                  <m:t>−1</m:t>
                                </m:r>
                              </m:e>
                            </m:mr>
                            <m:mr>
                              <m:e>
                                <m:r>
                                  <a:rPr lang="fr-FR" sz="2400" b="0" i="1" smtClean="0">
                                    <a:latin typeface="Cambria Math" panose="02040503050406030204" pitchFamily="18" charset="0"/>
                                  </a:rPr>
                                  <m:t>0</m:t>
                                </m:r>
                              </m:e>
                            </m:mr>
                            <m:mr>
                              <m:e>
                                <m:r>
                                  <a:rPr lang="fr-FR" sz="2400" b="0" i="1" smtClean="0">
                                    <a:latin typeface="Cambria Math" panose="02040503050406030204" pitchFamily="18" charset="0"/>
                                  </a:rPr>
                                  <m:t>3</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169749"/>
              </a:xfrm>
              <a:prstGeom prst="rect">
                <a:avLst/>
              </a:prstGeom>
              <a:blipFill>
                <a:blip r:embed="rId2"/>
                <a:stretch>
                  <a:fillRect l="-843" t="-980" b="-490"/>
                </a:stretch>
              </a:blipFill>
            </p:spPr>
            <p:txBody>
              <a:bodyPr/>
              <a:lstStyle/>
              <a:p>
                <a:r>
                  <a:rPr lang="fr-FR">
                    <a:noFill/>
                  </a:rPr>
                  <a:t> </a:t>
                </a:r>
              </a:p>
            </p:txBody>
          </p:sp>
        </mc:Fallback>
      </mc:AlternateContent>
    </p:spTree>
    <p:extLst>
      <p:ext uri="{BB962C8B-B14F-4D97-AF65-F5344CB8AC3E}">
        <p14:creationId xmlns:p14="http://schemas.microsoft.com/office/powerpoint/2010/main" val="1903558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2693879"/>
              </a:xfrm>
              <a:prstGeom prst="rect">
                <a:avLst/>
              </a:prstGeom>
              <a:noFill/>
            </p:spPr>
            <p:txBody>
              <a:bodyPr wrap="square" rtlCol="0">
                <a:spAutoFit/>
              </a:bodyPr>
              <a:lstStyle/>
              <a:p>
                <a:r>
                  <a:rPr lang="fr-FR" sz="2400" b="1" dirty="0"/>
                  <a:t>Espace des vecteurs : définition</a:t>
                </a:r>
              </a:p>
              <a:p>
                <a:endParaRPr lang="fr-FR" sz="2400" dirty="0"/>
              </a:p>
              <a:p>
                <a:pPr marL="342900" indent="-342900">
                  <a:buFont typeface="Arial" panose="020B0604020202020204" pitchFamily="34" charset="0"/>
                  <a:buChar char="•"/>
                </a:pPr>
                <a:r>
                  <a:rPr lang="fr-FR" sz="2400" dirty="0"/>
                  <a:t>Soit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L’ensemble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𝑀</m:t>
                        </m:r>
                      </m:e>
                      <m:sub>
                        <m:r>
                          <a:rPr lang="fr-FR" sz="2400" b="0" i="1" smtClean="0">
                            <a:latin typeface="Cambria Math" panose="02040503050406030204" pitchFamily="18" charset="0"/>
                          </a:rPr>
                          <m:t>𝑛</m:t>
                        </m:r>
                        <m:r>
                          <a:rPr lang="fr-FR" sz="2400" b="0" i="1" smtClean="0">
                            <a:latin typeface="Cambria Math" panose="02040503050406030204" pitchFamily="18" charset="0"/>
                          </a:rPr>
                          <m:t>,1</m:t>
                        </m:r>
                      </m:sub>
                    </m:sSub>
                    <m:d>
                      <m:dPr>
                        <m:ctrlPr>
                          <a:rPr lang="fr-FR" sz="2400" i="1" smtClean="0">
                            <a:latin typeface="Cambria Math" panose="02040503050406030204" pitchFamily="18" charset="0"/>
                          </a:rPr>
                        </m:ctrlPr>
                      </m:dPr>
                      <m:e>
                        <m:r>
                          <a:rPr lang="fr-FR" sz="2400" i="1" smtClean="0">
                            <a:latin typeface="Cambria Math" panose="02040503050406030204" pitchFamily="18" charset="0"/>
                            <a:ea typeface="Cambria Math" panose="02040503050406030204" pitchFamily="18" charset="0"/>
                          </a:rPr>
                          <m:t>ℝ</m:t>
                        </m:r>
                      </m:e>
                    </m:d>
                  </m:oMath>
                </a14:m>
                <a:r>
                  <a:rPr lang="fr-FR" sz="2400" dirty="0"/>
                  <a:t> des matrices à </a:t>
                </a:r>
                <a14:m>
                  <m:oMath xmlns:m="http://schemas.openxmlformats.org/officeDocument/2006/math">
                    <m:r>
                      <a:rPr lang="fr-FR" sz="2400" b="0" i="1" smtClean="0">
                        <a:latin typeface="Cambria Math" panose="02040503050406030204" pitchFamily="18" charset="0"/>
                      </a:rPr>
                      <m:t>𝑛</m:t>
                    </m:r>
                  </m:oMath>
                </a14:m>
                <a:r>
                  <a:rPr lang="fr-FR" sz="2400" dirty="0"/>
                  <a:t> lignes et </a:t>
                </a:r>
                <a14:m>
                  <m:oMath xmlns:m="http://schemas.openxmlformats.org/officeDocument/2006/math">
                    <m:r>
                      <a:rPr lang="fr-FR" sz="2400" b="0" i="1" smtClean="0">
                        <a:latin typeface="Cambria Math" panose="02040503050406030204" pitchFamily="18" charset="0"/>
                      </a:rPr>
                      <m:t>1</m:t>
                    </m:r>
                  </m:oMath>
                </a14:m>
                <a:r>
                  <a:rPr lang="fr-FR" sz="2400" dirty="0"/>
                  <a:t> colonne, </a:t>
                </a:r>
                <a:r>
                  <a:rPr lang="fr-FR" sz="2400" i="1" dirty="0"/>
                  <a:t>i.e.</a:t>
                </a:r>
                <a:r>
                  <a:rPr lang="fr-FR" sz="2400" dirty="0"/>
                  <a:t> des vecteurs à </a:t>
                </a:r>
                <a14:m>
                  <m:oMath xmlns:m="http://schemas.openxmlformats.org/officeDocument/2006/math">
                    <m:r>
                      <a:rPr lang="fr-FR" sz="2400" b="0" i="1" smtClean="0">
                        <a:latin typeface="Cambria Math" panose="02040503050406030204" pitchFamily="18" charset="0"/>
                      </a:rPr>
                      <m:t>𝑛</m:t>
                    </m:r>
                  </m:oMath>
                </a14:m>
                <a:r>
                  <a:rPr lang="fr-FR" sz="2400" dirty="0"/>
                  <a:t> coordonnées se note généralement </a:t>
                </a:r>
                <a14:m>
                  <m:oMath xmlns:m="http://schemas.openxmlformats.org/officeDocument/2006/math">
                    <m:sSup>
                      <m:sSupPr>
                        <m:ctrlPr>
                          <a:rPr lang="fr-FR" sz="2400" i="1" smtClean="0">
                            <a:latin typeface="Cambria Math" panose="02040503050406030204" pitchFamily="18" charset="0"/>
                          </a:rPr>
                        </m:ctrlPr>
                      </m:sSupPr>
                      <m:e>
                        <m:r>
                          <a:rPr lang="fr-FR" sz="2400" i="1" smtClean="0">
                            <a:latin typeface="Cambria Math" panose="02040503050406030204" pitchFamily="18" charset="0"/>
                            <a:ea typeface="Cambria Math" panose="02040503050406030204" pitchFamily="18" charset="0"/>
                          </a:rPr>
                          <m:t>ℝ</m:t>
                        </m:r>
                      </m:e>
                      <m:sup>
                        <m:r>
                          <a:rPr lang="fr-FR" sz="2400" b="0" i="1" smtClean="0">
                            <a:latin typeface="Cambria Math" panose="02040503050406030204" pitchFamily="18" charset="0"/>
                          </a:rPr>
                          <m:t>𝑛</m:t>
                        </m:r>
                      </m:sup>
                    </m:sSup>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2693879"/>
              </a:xfrm>
              <a:prstGeom prst="rect">
                <a:avLst/>
              </a:prstGeom>
              <a:blipFill>
                <a:blip r:embed="rId3"/>
                <a:stretch>
                  <a:fillRect l="-843" t="-1878" b="-4695"/>
                </a:stretch>
              </a:blipFill>
            </p:spPr>
            <p:txBody>
              <a:bodyPr/>
              <a:lstStyle/>
              <a:p>
                <a:r>
                  <a:rPr lang="fr-FR">
                    <a:noFill/>
                  </a:rPr>
                  <a:t> </a:t>
                </a:r>
              </a:p>
            </p:txBody>
          </p:sp>
        </mc:Fallback>
      </mc:AlternateContent>
      <p:pic>
        <p:nvPicPr>
          <p:cNvPr id="5" name="Graphique 4" descr="Arc et flèche avec un remplissage uni">
            <a:extLst>
              <a:ext uri="{FF2B5EF4-FFF2-40B4-BE49-F238E27FC236}">
                <a16:creationId xmlns:a16="http://schemas.microsoft.com/office/drawing/2014/main" id="{1DA98B18-FFC2-164F-94A9-E4A82F9BA0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3495194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2706190"/>
              </a:xfrm>
              <a:prstGeom prst="rect">
                <a:avLst/>
              </a:prstGeom>
              <a:noFill/>
            </p:spPr>
            <p:txBody>
              <a:bodyPr wrap="square" rtlCol="0">
                <a:spAutoFit/>
              </a:bodyPr>
              <a:lstStyle/>
              <a:p>
                <a:r>
                  <a:rPr lang="fr-FR" sz="2400" b="1" dirty="0"/>
                  <a:t>Matrice carrée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oMath>
                </a14:m>
                <a:r>
                  <a:rPr lang="fr-FR" sz="2400" dirty="0"/>
                  <a:t> on dit que </a:t>
                </a:r>
                <a14:m>
                  <m:oMath xmlns:m="http://schemas.openxmlformats.org/officeDocument/2006/math">
                    <m:r>
                      <a:rPr lang="fr-FR" sz="2400" b="0" i="1" smtClean="0">
                        <a:latin typeface="Cambria Math" panose="02040503050406030204" pitchFamily="18" charset="0"/>
                      </a:rPr>
                      <m:t>𝐴</m:t>
                    </m:r>
                  </m:oMath>
                </a14:m>
                <a:r>
                  <a:rPr lang="fr-FR" sz="2400" dirty="0"/>
                  <a:t> est une </a:t>
                </a:r>
                <a:r>
                  <a:rPr lang="fr-FR" sz="2400" b="1" dirty="0"/>
                  <a:t>matrice carrée d’ordre </a:t>
                </a:r>
                <a14:m>
                  <m:oMath xmlns:m="http://schemas.openxmlformats.org/officeDocument/2006/math">
                    <m:r>
                      <a:rPr lang="fr-FR" sz="2400" b="1" i="1" smtClean="0">
                        <a:latin typeface="Cambria Math" panose="02040503050406030204" pitchFamily="18" charset="0"/>
                      </a:rPr>
                      <m:t>𝒏</m:t>
                    </m:r>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L’ensemble des matrices carrées d’ordre </a:t>
                </a:r>
                <a14:m>
                  <m:oMath xmlns:m="http://schemas.openxmlformats.org/officeDocument/2006/math">
                    <m:r>
                      <a:rPr lang="fr-FR" sz="2400" b="0" i="1" smtClean="0">
                        <a:latin typeface="Cambria Math" panose="02040503050406030204" pitchFamily="18" charset="0"/>
                      </a:rPr>
                      <m:t>𝑛</m:t>
                    </m:r>
                  </m:oMath>
                </a14:m>
                <a:r>
                  <a:rPr lang="fr-FR" sz="2400" dirty="0"/>
                  <a:t> se note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𝑀</m:t>
                        </m:r>
                      </m:e>
                      <m:sub>
                        <m:r>
                          <a:rPr lang="fr-FR" sz="2400" b="0" i="1" smtClean="0">
                            <a:latin typeface="Cambria Math" panose="02040503050406030204" pitchFamily="18" charset="0"/>
                          </a:rPr>
                          <m:t>𝑛</m:t>
                        </m:r>
                      </m:sub>
                    </m:sSub>
                    <m:d>
                      <m:dPr>
                        <m:ctrlPr>
                          <a:rPr lang="fr-FR" sz="2400" i="1" smtClean="0">
                            <a:latin typeface="Cambria Math" panose="02040503050406030204" pitchFamily="18" charset="0"/>
                          </a:rPr>
                        </m:ctrlPr>
                      </m:dPr>
                      <m:e>
                        <m:r>
                          <a:rPr lang="fr-FR" sz="2400" i="1" smtClean="0">
                            <a:latin typeface="Cambria Math" panose="02040503050406030204" pitchFamily="18" charset="0"/>
                            <a:ea typeface="Cambria Math" panose="02040503050406030204" pitchFamily="18" charset="0"/>
                          </a:rPr>
                          <m:t>ℝ</m:t>
                        </m:r>
                      </m:e>
                    </m:d>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2706190"/>
              </a:xfrm>
              <a:prstGeom prst="rect">
                <a:avLst/>
              </a:prstGeom>
              <a:blipFill>
                <a:blip r:embed="rId3"/>
                <a:stretch>
                  <a:fillRect l="-843" t="-1869" b="-4673"/>
                </a:stretch>
              </a:blipFill>
            </p:spPr>
            <p:txBody>
              <a:bodyPr/>
              <a:lstStyle/>
              <a:p>
                <a:r>
                  <a:rPr lang="fr-FR">
                    <a:noFill/>
                  </a:rPr>
                  <a:t> </a:t>
                </a:r>
              </a:p>
            </p:txBody>
          </p:sp>
        </mc:Fallback>
      </mc:AlternateContent>
      <p:pic>
        <p:nvPicPr>
          <p:cNvPr id="5" name="Graphique 4" descr="Stop avec un remplissage uni">
            <a:extLst>
              <a:ext uri="{FF2B5EF4-FFF2-40B4-BE49-F238E27FC236}">
                <a16:creationId xmlns:a16="http://schemas.microsoft.com/office/drawing/2014/main" id="{25A61922-E5D2-434C-94E2-04186839E0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963565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318601"/>
              </a:xfrm>
              <a:prstGeom prst="rect">
                <a:avLst/>
              </a:prstGeom>
              <a:noFill/>
            </p:spPr>
            <p:txBody>
              <a:bodyPr wrap="square" rtlCol="0">
                <a:spAutoFit/>
              </a:bodyPr>
              <a:lstStyle/>
              <a:p>
                <a:r>
                  <a:rPr lang="fr-FR" sz="2400" b="1" dirty="0"/>
                  <a:t>Matrice carrée : exemple</a:t>
                </a:r>
              </a:p>
              <a:p>
                <a:endParaRPr lang="fr-FR" sz="2400" dirty="0"/>
              </a:p>
              <a:p>
                <a:pPr marL="342900" indent="-342900">
                  <a:buFont typeface="Arial" panose="020B0604020202020204" pitchFamily="34" charset="0"/>
                  <a:buChar char="•"/>
                </a:pPr>
                <a:r>
                  <a:rPr lang="fr-FR" sz="2400" dirty="0"/>
                  <a:t>Voici une matrice carrée d’ordre </a:t>
                </a:r>
                <a14:m>
                  <m:oMath xmlns:m="http://schemas.openxmlformats.org/officeDocument/2006/math">
                    <m:r>
                      <a:rPr lang="fr-FR" sz="2400" b="0" i="1" smtClean="0">
                        <a:latin typeface="Cambria Math" panose="02040503050406030204" pitchFamily="18" charset="0"/>
                      </a:rPr>
                      <m:t>4</m:t>
                    </m:r>
                  </m:oMath>
                </a14:m>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4"/>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4</m:t>
                                </m:r>
                              </m:e>
                              <m:e>
                                <m:r>
                                  <a:rPr lang="fr-FR" sz="2400" b="0" i="1" smtClean="0">
                                    <a:latin typeface="Cambria Math" panose="02040503050406030204" pitchFamily="18" charset="0"/>
                                  </a:rPr>
                                  <m:t>6</m:t>
                                </m:r>
                              </m:e>
                              <m:e>
                                <m:r>
                                  <a:rPr lang="fr-FR" sz="2400" b="0" i="1" smtClean="0">
                                    <a:latin typeface="Cambria Math" panose="02040503050406030204" pitchFamily="18" charset="0"/>
                                  </a:rPr>
                                  <m:t>0</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2</m:t>
                                </m:r>
                              </m:e>
                              <m:e>
                                <m:r>
                                  <a:rPr lang="fr-FR" sz="2400" b="0" i="1" smtClean="0">
                                    <a:latin typeface="Cambria Math" panose="02040503050406030204" pitchFamily="18" charset="0"/>
                                  </a:rPr>
                                  <m:t>0</m:t>
                                </m:r>
                              </m:e>
                              <m:e>
                                <m:r>
                                  <a:rPr lang="fr-FR" sz="2400" b="0" i="1" smtClean="0">
                                    <a:latin typeface="Cambria Math" panose="02040503050406030204" pitchFamily="18" charset="0"/>
                                  </a:rPr>
                                  <m:t>5</m:t>
                                </m:r>
                              </m:e>
                            </m:mr>
                            <m:mr>
                              <m:e>
                                <m:r>
                                  <a:rPr lang="fr-FR" sz="2400" b="0" i="1" smtClean="0">
                                    <a:latin typeface="Cambria Math" panose="02040503050406030204" pitchFamily="18" charset="0"/>
                                  </a:rPr>
                                  <m:t>3</m:t>
                                </m:r>
                              </m:e>
                              <m:e>
                                <m:r>
                                  <a:rPr lang="fr-FR" sz="2400" b="0" i="1" smtClean="0">
                                    <a:latin typeface="Cambria Math" panose="02040503050406030204" pitchFamily="18" charset="0"/>
                                  </a:rPr>
                                  <m:t>−5</m:t>
                                </m:r>
                              </m:e>
                              <m:e>
                                <m:r>
                                  <a:rPr lang="fr-FR" sz="2400" b="0" i="1" smtClean="0">
                                    <a:latin typeface="Cambria Math" panose="02040503050406030204" pitchFamily="18" charset="0"/>
                                  </a:rPr>
                                  <m:t>3</m:t>
                                </m:r>
                              </m:e>
                              <m:e>
                                <m:r>
                                  <a:rPr lang="fr-FR" sz="2400" b="0" i="1" smtClean="0">
                                    <a:latin typeface="Cambria Math" panose="02040503050406030204" pitchFamily="18" charset="0"/>
                                  </a:rPr>
                                  <m:t>1</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2</m:t>
                                </m:r>
                              </m:e>
                              <m:e>
                                <m:r>
                                  <a:rPr lang="fr-FR" sz="2400" b="0" i="1" smtClean="0">
                                    <a:latin typeface="Cambria Math" panose="02040503050406030204" pitchFamily="18" charset="0"/>
                                  </a:rPr>
                                  <m:t>1</m:t>
                                </m:r>
                              </m:e>
                              <m:e>
                                <m:r>
                                  <a:rPr lang="fr-FR" sz="2400" b="0" i="1" smtClean="0">
                                    <a:latin typeface="Cambria Math" panose="02040503050406030204" pitchFamily="18" charset="0"/>
                                  </a:rPr>
                                  <m:t>8</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318601"/>
              </a:xfrm>
              <a:prstGeom prst="rect">
                <a:avLst/>
              </a:prstGeom>
              <a:blipFill>
                <a:blip r:embed="rId2"/>
                <a:stretch>
                  <a:fillRect l="-843" t="-1527" b="-382"/>
                </a:stretch>
              </a:blipFill>
            </p:spPr>
            <p:txBody>
              <a:bodyPr/>
              <a:lstStyle/>
              <a:p>
                <a:r>
                  <a:rPr lang="fr-FR">
                    <a:noFill/>
                  </a:rPr>
                  <a:t> </a:t>
                </a:r>
              </a:p>
            </p:txBody>
          </p:sp>
        </mc:Fallback>
      </mc:AlternateContent>
      <p:pic>
        <p:nvPicPr>
          <p:cNvPr id="5" name="Graphique 4" descr="Trèfle à quatre feuilles avec un remplissage uni">
            <a:extLst>
              <a:ext uri="{FF2B5EF4-FFF2-40B4-BE49-F238E27FC236}">
                <a16:creationId xmlns:a16="http://schemas.microsoft.com/office/drawing/2014/main" id="{809038FE-76E0-2742-995D-99840C7C00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1124106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513911"/>
              </a:xfrm>
              <a:prstGeom prst="rect">
                <a:avLst/>
              </a:prstGeom>
              <a:noFill/>
            </p:spPr>
            <p:txBody>
              <a:bodyPr wrap="square" rtlCol="0">
                <a:spAutoFit/>
              </a:bodyPr>
              <a:lstStyle/>
              <a:p>
                <a:r>
                  <a:rPr lang="fr-FR" sz="2400" b="1" dirty="0"/>
                  <a:t>Diagonale d’une matrice carrée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Les éléments </a:t>
                </a:r>
                <a14:m>
                  <m:oMath xmlns:m="http://schemas.openxmlformats.org/officeDocument/2006/math">
                    <m:sSub>
                      <m:sSubPr>
                        <m:ctrlPr>
                          <a:rPr lang="fr-FR" sz="2400" i="1" smtClean="0">
                            <a:latin typeface="Cambria Math" panose="02040503050406030204" pitchFamily="18" charset="0"/>
                          </a:rPr>
                        </m:ctrlPr>
                      </m:sSubPr>
                      <m:e>
                        <m:d>
                          <m:dPr>
                            <m:ctrlPr>
                              <a:rPr lang="fr-FR" sz="2400" i="1" smtClean="0">
                                <a:latin typeface="Cambria Math" panose="02040503050406030204" pitchFamily="18" charset="0"/>
                              </a:rPr>
                            </m:ctrlPr>
                          </m:dPr>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𝑖</m:t>
                                </m:r>
                              </m:sub>
                            </m:sSub>
                          </m:e>
                        </m:d>
                      </m:e>
                      <m:sub>
                        <m:r>
                          <a:rPr lang="fr-FR" sz="2400" b="0" i="1" smtClean="0">
                            <a:latin typeface="Cambria Math" panose="02040503050406030204" pitchFamily="18" charset="0"/>
                          </a:rPr>
                          <m:t>1</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sub>
                    </m:sSub>
                  </m:oMath>
                </a14:m>
                <a:r>
                  <a:rPr lang="fr-FR" sz="2400" dirty="0"/>
                  <a:t> de la matrice </a:t>
                </a:r>
                <a14:m>
                  <m:oMath xmlns:m="http://schemas.openxmlformats.org/officeDocument/2006/math">
                    <m:r>
                      <a:rPr lang="fr-FR" sz="2400" b="0" i="1" smtClean="0">
                        <a:latin typeface="Cambria Math" panose="02040503050406030204" pitchFamily="18" charset="0"/>
                      </a:rPr>
                      <m:t>𝐴</m:t>
                    </m:r>
                  </m:oMath>
                </a14:m>
                <a:r>
                  <a:rPr lang="fr-FR" sz="2400" dirty="0"/>
                  <a:t> s’appellent les </a:t>
                </a:r>
                <a:r>
                  <a:rPr lang="fr-FR" sz="2400" b="1" dirty="0"/>
                  <a:t>coefficients diagonaux </a:t>
                </a:r>
                <a:r>
                  <a:rPr lang="fr-FR" sz="2400" dirty="0"/>
                  <a:t>de </a:t>
                </a:r>
                <a14:m>
                  <m:oMath xmlns:m="http://schemas.openxmlformats.org/officeDocument/2006/math">
                    <m:r>
                      <a:rPr lang="fr-FR" sz="2400" b="0" i="1" smtClean="0">
                        <a:latin typeface="Cambria Math" panose="02040503050406030204" pitchFamily="18" charset="0"/>
                      </a:rPr>
                      <m:t>𝐴</m:t>
                    </m:r>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L’ensemble de tous les coefficients diagonaux d’une matrice </a:t>
                </a:r>
                <a14:m>
                  <m:oMath xmlns:m="http://schemas.openxmlformats.org/officeDocument/2006/math">
                    <m:r>
                      <a:rPr lang="fr-FR" sz="2400" b="0" i="1" smtClean="0">
                        <a:latin typeface="Cambria Math" panose="02040503050406030204" pitchFamily="18" charset="0"/>
                      </a:rPr>
                      <m:t>𝐴</m:t>
                    </m:r>
                  </m:oMath>
                </a14:m>
                <a:r>
                  <a:rPr lang="fr-FR" sz="2400" dirty="0"/>
                  <a:t> s’appelle la </a:t>
                </a:r>
                <a:r>
                  <a:rPr lang="fr-FR" sz="2400" b="1" dirty="0"/>
                  <a:t>diagonale</a:t>
                </a:r>
                <a:r>
                  <a:rPr lang="fr-FR" sz="2400" dirty="0"/>
                  <a:t> de </a:t>
                </a:r>
                <a14:m>
                  <m:oMath xmlns:m="http://schemas.openxmlformats.org/officeDocument/2006/math">
                    <m:r>
                      <a:rPr lang="fr-FR" sz="2400" b="0" i="1" smtClean="0">
                        <a:latin typeface="Cambria Math" panose="02040503050406030204" pitchFamily="18" charset="0"/>
                      </a:rPr>
                      <m:t>𝐴</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513911"/>
              </a:xfrm>
              <a:prstGeom prst="rect">
                <a:avLst/>
              </a:prstGeom>
              <a:blipFill>
                <a:blip r:embed="rId3"/>
                <a:stretch>
                  <a:fillRect l="-843" t="-1439" b="-2878"/>
                </a:stretch>
              </a:blipFill>
            </p:spPr>
            <p:txBody>
              <a:bodyPr/>
              <a:lstStyle/>
              <a:p>
                <a:r>
                  <a:rPr lang="fr-FR">
                    <a:noFill/>
                  </a:rPr>
                  <a:t> </a:t>
                </a:r>
              </a:p>
            </p:txBody>
          </p:sp>
        </mc:Fallback>
      </mc:AlternateContent>
    </p:spTree>
    <p:extLst>
      <p:ext uri="{BB962C8B-B14F-4D97-AF65-F5344CB8AC3E}">
        <p14:creationId xmlns:p14="http://schemas.microsoft.com/office/powerpoint/2010/main" val="1961887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701783"/>
              </a:xfrm>
              <a:prstGeom prst="rect">
                <a:avLst/>
              </a:prstGeom>
              <a:noFill/>
            </p:spPr>
            <p:txBody>
              <a:bodyPr wrap="square" rtlCol="0">
                <a:spAutoFit/>
              </a:bodyPr>
              <a:lstStyle/>
              <a:p>
                <a:r>
                  <a:rPr lang="fr-FR" sz="2400" b="1" dirty="0"/>
                  <a:t>Diagonale d’une matrice carrée : visualisation</a:t>
                </a:r>
              </a:p>
              <a:p>
                <a:endParaRPr lang="fr-FR" sz="2400" dirty="0"/>
              </a:p>
              <a:p>
                <a:pPr marL="342900" indent="-342900">
                  <a:buFont typeface="Arial" panose="020B0604020202020204" pitchFamily="34" charset="0"/>
                  <a:buChar char="•"/>
                </a:pPr>
                <a:r>
                  <a:rPr lang="fr-FR" sz="2400" dirty="0"/>
                  <a:t>La diagonale d’une matrice carrée </a:t>
                </a:r>
                <a14:m>
                  <m:oMath xmlns:m="http://schemas.openxmlformats.org/officeDocument/2006/math">
                    <m:r>
                      <a:rPr lang="fr-FR" sz="2400" b="0" i="1" smtClean="0">
                        <a:latin typeface="Cambria Math" panose="02040503050406030204" pitchFamily="18" charset="0"/>
                      </a:rPr>
                      <m:t>𝐴</m:t>
                    </m:r>
                  </m:oMath>
                </a14:m>
                <a:r>
                  <a:rPr lang="fr-FR" sz="2400" dirty="0"/>
                  <a:t> est donc constituée des coefficients ayant un numéro de ligne égal à leur numéro de colonne</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4"/>
                                    <m:mcJc m:val="center"/>
                                  </m:mcPr>
                                </m:mc>
                              </m:mcs>
                              <m:ctrlPr>
                                <a:rPr lang="fr-FR" sz="2400" b="0" i="1" smtClean="0">
                                  <a:latin typeface="Cambria Math" panose="02040503050406030204" pitchFamily="18" charset="0"/>
                                </a:rPr>
                              </m:ctrlPr>
                            </m:mPr>
                            <m:mr>
                              <m:e>
                                <m:sSub>
                                  <m:sSubPr>
                                    <m:ctrlPr>
                                      <a:rPr lang="fr-FR" sz="2400" b="0" i="1" smtClean="0">
                                        <a:solidFill>
                                          <a:srgbClr val="FF0000"/>
                                        </a:solidFill>
                                        <a:latin typeface="Cambria Math" panose="02040503050406030204" pitchFamily="18" charset="0"/>
                                      </a:rPr>
                                    </m:ctrlPr>
                                  </m:sSubPr>
                                  <m:e>
                                    <m:r>
                                      <a:rPr lang="fr-FR" sz="2400" b="0" i="1" smtClean="0">
                                        <a:solidFill>
                                          <a:srgbClr val="FF0000"/>
                                        </a:solidFill>
                                        <a:latin typeface="Cambria Math" panose="02040503050406030204" pitchFamily="18" charset="0"/>
                                      </a:rPr>
                                      <m:t>𝑎</m:t>
                                    </m:r>
                                  </m:e>
                                  <m:sub>
                                    <m:r>
                                      <a:rPr lang="fr-FR" sz="2400" b="0" i="1" smtClean="0">
                                        <a:solidFill>
                                          <a:srgbClr val="FF0000"/>
                                        </a:solidFill>
                                        <a:latin typeface="Cambria Math" panose="02040503050406030204" pitchFamily="18" charset="0"/>
                                      </a:rPr>
                                      <m:t>1,1</m:t>
                                    </m:r>
                                  </m:sub>
                                </m:sSub>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1,</m:t>
                                    </m:r>
                                    <m:r>
                                      <a:rPr lang="fr-FR" sz="2400" b="0" i="1" smtClean="0">
                                        <a:latin typeface="Cambria Math" panose="02040503050406030204" pitchFamily="18" charset="0"/>
                                      </a:rPr>
                                      <m:t>2</m:t>
                                    </m:r>
                                  </m:sub>
                                </m:sSub>
                              </m:e>
                              <m:e>
                                <m:r>
                                  <a:rPr lang="fr-FR" sz="2400" b="0" i="1" smtClean="0">
                                    <a:latin typeface="Cambria Math" panose="02040503050406030204" pitchFamily="18" charset="0"/>
                                  </a:rPr>
                                  <m:t>…</m:t>
                                </m:r>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1,</m:t>
                                    </m:r>
                                    <m:r>
                                      <a:rPr lang="fr-FR" sz="2400" b="0" i="1" smtClean="0">
                                        <a:latin typeface="Cambria Math" panose="02040503050406030204" pitchFamily="18" charset="0"/>
                                      </a:rPr>
                                      <m:t>𝑛</m:t>
                                    </m:r>
                                  </m:sub>
                                </m:sSub>
                              </m:e>
                            </m:m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2</m:t>
                                    </m:r>
                                    <m:r>
                                      <a:rPr lang="fr-FR" sz="2400" i="1">
                                        <a:latin typeface="Cambria Math" panose="02040503050406030204" pitchFamily="18" charset="0"/>
                                      </a:rPr>
                                      <m:t>,1</m:t>
                                    </m:r>
                                  </m:sub>
                                </m:sSub>
                              </m:e>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𝑎</m:t>
                                    </m:r>
                                  </m:e>
                                  <m:sub>
                                    <m:r>
                                      <a:rPr lang="fr-FR" sz="2400" b="0" i="1" smtClean="0">
                                        <a:solidFill>
                                          <a:srgbClr val="FF0000"/>
                                        </a:solidFill>
                                        <a:latin typeface="Cambria Math" panose="02040503050406030204" pitchFamily="18" charset="0"/>
                                      </a:rPr>
                                      <m:t>2</m:t>
                                    </m:r>
                                    <m:r>
                                      <a:rPr lang="fr-FR" sz="2400" i="1">
                                        <a:solidFill>
                                          <a:srgbClr val="FF0000"/>
                                        </a:solidFill>
                                        <a:latin typeface="Cambria Math" panose="02040503050406030204" pitchFamily="18" charset="0"/>
                                      </a:rPr>
                                      <m:t>,</m:t>
                                    </m:r>
                                    <m:r>
                                      <a:rPr lang="fr-FR" sz="2400" b="0" i="1" smtClean="0">
                                        <a:solidFill>
                                          <a:srgbClr val="FF0000"/>
                                        </a:solidFill>
                                        <a:latin typeface="Cambria Math" panose="02040503050406030204" pitchFamily="18" charset="0"/>
                                      </a:rPr>
                                      <m:t>2</m:t>
                                    </m:r>
                                  </m:sub>
                                </m:sSub>
                              </m:e>
                              <m:e>
                                <m:r>
                                  <a:rPr lang="fr-FR" sz="2400" b="0" i="1" smtClean="0">
                                    <a:latin typeface="Cambria Math" panose="02040503050406030204" pitchFamily="18" charset="0"/>
                                  </a:rPr>
                                  <m:t>…</m:t>
                                </m:r>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2</m:t>
                                    </m:r>
                                    <m:r>
                                      <a:rPr lang="fr-FR" sz="2400" i="1">
                                        <a:latin typeface="Cambria Math" panose="02040503050406030204" pitchFamily="18" charset="0"/>
                                      </a:rPr>
                                      <m:t>,</m:t>
                                    </m:r>
                                    <m:r>
                                      <a:rPr lang="fr-FR" sz="2400" b="0" i="1" smtClean="0">
                                        <a:latin typeface="Cambria Math" panose="02040503050406030204" pitchFamily="18" charset="0"/>
                                      </a:rPr>
                                      <m:t>𝑛</m:t>
                                    </m:r>
                                  </m:sub>
                                </m:sSub>
                              </m:e>
                            </m:mr>
                            <m:mr>
                              <m:e>
                                <m:r>
                                  <a:rPr lang="fr-FR" sz="2400" b="0" i="1" smtClean="0">
                                    <a:latin typeface="Cambria Math" panose="02040503050406030204" pitchFamily="18" charset="0"/>
                                  </a:rPr>
                                  <m:t>⋮</m:t>
                                </m:r>
                              </m:e>
                              <m:e>
                                <m:r>
                                  <a:rPr lang="fr-FR" sz="2400" b="0" i="1" smtClean="0">
                                    <a:latin typeface="Cambria Math" panose="02040503050406030204" pitchFamily="18" charset="0"/>
                                  </a:rPr>
                                  <m:t>⋮</m:t>
                                </m:r>
                              </m:e>
                              <m:e>
                                <m:r>
                                  <a:rPr lang="fr-FR" sz="2400" b="0" i="1" smtClean="0">
                                    <a:solidFill>
                                      <a:srgbClr val="FF0000"/>
                                    </a:solidFill>
                                    <a:latin typeface="Cambria Math" panose="02040503050406030204" pitchFamily="18" charset="0"/>
                                  </a:rPr>
                                  <m:t>⋱</m:t>
                                </m:r>
                              </m:e>
                              <m:e>
                                <m:r>
                                  <a:rPr lang="fr-FR" sz="2400" b="0" i="1" smtClean="0">
                                    <a:latin typeface="Cambria Math" panose="02040503050406030204" pitchFamily="18" charset="0"/>
                                  </a:rPr>
                                  <m:t>⋮</m:t>
                                </m:r>
                              </m:e>
                            </m:m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𝑛</m:t>
                                    </m:r>
                                    <m:r>
                                      <a:rPr lang="fr-FR" sz="2400" i="1">
                                        <a:latin typeface="Cambria Math" panose="02040503050406030204" pitchFamily="18" charset="0"/>
                                      </a:rPr>
                                      <m:t>,1</m:t>
                                    </m:r>
                                  </m:sub>
                                </m:sSub>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𝑛</m:t>
                                    </m:r>
                                    <m:r>
                                      <a:rPr lang="fr-FR" sz="2400" i="1">
                                        <a:latin typeface="Cambria Math" panose="02040503050406030204" pitchFamily="18" charset="0"/>
                                      </a:rPr>
                                      <m:t>,</m:t>
                                    </m:r>
                                    <m:r>
                                      <a:rPr lang="fr-FR" sz="2400" b="0" i="1" smtClean="0">
                                        <a:latin typeface="Cambria Math" panose="02040503050406030204" pitchFamily="18" charset="0"/>
                                      </a:rPr>
                                      <m:t>2</m:t>
                                    </m:r>
                                  </m:sub>
                                </m:sSub>
                              </m:e>
                              <m:e>
                                <m:r>
                                  <a:rPr lang="fr-FR" sz="2400" b="0" i="1" smtClean="0">
                                    <a:latin typeface="Cambria Math" panose="02040503050406030204" pitchFamily="18" charset="0"/>
                                  </a:rPr>
                                  <m:t>…</m:t>
                                </m:r>
                              </m:e>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𝑎</m:t>
                                    </m:r>
                                  </m:e>
                                  <m:sub>
                                    <m:r>
                                      <a:rPr lang="fr-FR" sz="2400" b="0" i="1" smtClean="0">
                                        <a:solidFill>
                                          <a:srgbClr val="FF0000"/>
                                        </a:solidFill>
                                        <a:latin typeface="Cambria Math" panose="02040503050406030204" pitchFamily="18" charset="0"/>
                                      </a:rPr>
                                      <m:t>𝑛</m:t>
                                    </m:r>
                                    <m:r>
                                      <a:rPr lang="fr-FR" sz="2400" i="1">
                                        <a:solidFill>
                                          <a:srgbClr val="FF0000"/>
                                        </a:solidFill>
                                        <a:latin typeface="Cambria Math" panose="02040503050406030204" pitchFamily="18" charset="0"/>
                                      </a:rPr>
                                      <m:t>,</m:t>
                                    </m:r>
                                    <m:r>
                                      <a:rPr lang="fr-FR" sz="2400" b="0" i="1" smtClean="0">
                                        <a:solidFill>
                                          <a:srgbClr val="FF0000"/>
                                        </a:solidFill>
                                        <a:latin typeface="Cambria Math" panose="02040503050406030204" pitchFamily="18" charset="0"/>
                                      </a:rPr>
                                      <m:t>𝑛</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701783"/>
              </a:xfrm>
              <a:prstGeom prst="rect">
                <a:avLst/>
              </a:prstGeom>
              <a:blipFill>
                <a:blip r:embed="rId2"/>
                <a:stretch>
                  <a:fillRect l="-843" t="-1365"/>
                </a:stretch>
              </a:blipFill>
            </p:spPr>
            <p:txBody>
              <a:bodyPr/>
              <a:lstStyle/>
              <a:p>
                <a:r>
                  <a:rPr lang="fr-FR">
                    <a:noFill/>
                  </a:rPr>
                  <a:t> </a:t>
                </a:r>
              </a:p>
            </p:txBody>
          </p:sp>
        </mc:Fallback>
      </mc:AlternateContent>
    </p:spTree>
    <p:extLst>
      <p:ext uri="{BB962C8B-B14F-4D97-AF65-F5344CB8AC3E}">
        <p14:creationId xmlns:p14="http://schemas.microsoft.com/office/powerpoint/2010/main" val="3026894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812151"/>
              </a:xfrm>
              <a:prstGeom prst="rect">
                <a:avLst/>
              </a:prstGeom>
              <a:noFill/>
            </p:spPr>
            <p:txBody>
              <a:bodyPr wrap="square" rtlCol="0">
                <a:spAutoFit/>
              </a:bodyPr>
              <a:lstStyle/>
              <a:p>
                <a:r>
                  <a:rPr lang="fr-FR" sz="2400" b="1" dirty="0"/>
                  <a:t>Diagonale d’une matrice carrée : exemple</a:t>
                </a:r>
              </a:p>
              <a:p>
                <a:endParaRPr lang="fr-FR" sz="2400" dirty="0"/>
              </a:p>
              <a:p>
                <a:pPr marL="342900" indent="-342900">
                  <a:buFont typeface="Arial" panose="020B0604020202020204" pitchFamily="34" charset="0"/>
                  <a:buChar char="•"/>
                </a:pPr>
                <a:r>
                  <a:rPr lang="fr-FR" sz="2400" dirty="0"/>
                  <a:t>Voici une matrice </a:t>
                </a:r>
                <a14:m>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4</m:t>
                        </m:r>
                      </m:sub>
                    </m:sSub>
                    <m:d>
                      <m:dPr>
                        <m:ctrlPr>
                          <a:rPr lang="fr-FR" sz="2400" b="0" i="1" smtClean="0">
                            <a:latin typeface="Cambria Math" panose="02040503050406030204" pitchFamily="18" charset="0"/>
                            <a:ea typeface="Cambria Math" panose="02040503050406030204" pitchFamily="18" charset="0"/>
                          </a:rPr>
                        </m:ctrlPr>
                      </m:dPr>
                      <m:e>
                        <m:r>
                          <a:rPr lang="fr-FR" sz="2400" b="0" i="1" smtClean="0">
                            <a:latin typeface="Cambria Math" panose="02040503050406030204" pitchFamily="18" charset="0"/>
                            <a:ea typeface="Cambria Math" panose="02040503050406030204" pitchFamily="18" charset="0"/>
                          </a:rPr>
                          <m:t>ℝ</m:t>
                        </m:r>
                      </m:e>
                    </m:d>
                  </m:oMath>
                </a14:m>
                <a:r>
                  <a:rPr lang="fr-FR" sz="2400" dirty="0"/>
                  <a:t> et sa diagonale représentée en rouge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m:rPr>
                                    <m:brk m:alnAt="7"/>
                                  </m:rPr>
                                  <a:rPr lang="fr-FR" sz="2400" i="1" smtClean="0">
                                    <a:solidFill>
                                      <a:srgbClr val="FF0000"/>
                                    </a:solidFill>
                                    <a:latin typeface="Cambria Math" panose="02040503050406030204" pitchFamily="18" charset="0"/>
                                  </a:rPr>
                                  <m:t>1</m:t>
                                </m:r>
                              </m:e>
                              <m:e>
                                <m:r>
                                  <a:rPr lang="fr-FR" sz="2400" i="1">
                                    <a:latin typeface="Cambria Math" panose="02040503050406030204" pitchFamily="18" charset="0"/>
                                  </a:rPr>
                                  <m:t>4</m:t>
                                </m:r>
                              </m:e>
                              <m:e>
                                <m:r>
                                  <a:rPr lang="fr-FR" sz="2400" i="1">
                                    <a:latin typeface="Cambria Math" panose="02040503050406030204" pitchFamily="18" charset="0"/>
                                  </a:rPr>
                                  <m:t>6</m:t>
                                </m:r>
                              </m:e>
                              <m:e>
                                <m:r>
                                  <a:rPr lang="fr-FR" sz="2400" i="1">
                                    <a:latin typeface="Cambria Math" panose="02040503050406030204" pitchFamily="18" charset="0"/>
                                  </a:rPr>
                                  <m:t>0</m:t>
                                </m:r>
                              </m:e>
                            </m:mr>
                            <m:mr>
                              <m:e>
                                <m:r>
                                  <a:rPr lang="fr-FR" sz="2400" i="1">
                                    <a:latin typeface="Cambria Math" panose="02040503050406030204" pitchFamily="18" charset="0"/>
                                  </a:rPr>
                                  <m:t>−1</m:t>
                                </m:r>
                              </m:e>
                              <m:e>
                                <m:r>
                                  <a:rPr lang="fr-FR" sz="2400" i="1" smtClean="0">
                                    <a:solidFill>
                                      <a:srgbClr val="FF0000"/>
                                    </a:solidFill>
                                    <a:latin typeface="Cambria Math" panose="02040503050406030204" pitchFamily="18" charset="0"/>
                                  </a:rPr>
                                  <m:t>2</m:t>
                                </m:r>
                              </m:e>
                              <m:e>
                                <m:r>
                                  <a:rPr lang="fr-FR" sz="2400" i="1">
                                    <a:latin typeface="Cambria Math" panose="02040503050406030204" pitchFamily="18" charset="0"/>
                                  </a:rPr>
                                  <m:t>0</m:t>
                                </m:r>
                              </m:e>
                              <m:e>
                                <m:r>
                                  <a:rPr lang="fr-FR" sz="2400" i="1">
                                    <a:latin typeface="Cambria Math" panose="02040503050406030204" pitchFamily="18" charset="0"/>
                                  </a:rPr>
                                  <m:t>5</m:t>
                                </m:r>
                              </m:e>
                            </m:mr>
                            <m:mr>
                              <m:e>
                                <m:r>
                                  <a:rPr lang="fr-FR" sz="2400" i="1">
                                    <a:latin typeface="Cambria Math" panose="02040503050406030204" pitchFamily="18" charset="0"/>
                                  </a:rPr>
                                  <m:t>3</m:t>
                                </m:r>
                              </m:e>
                              <m:e>
                                <m:r>
                                  <a:rPr lang="fr-FR" sz="2400" i="1">
                                    <a:latin typeface="Cambria Math" panose="02040503050406030204" pitchFamily="18" charset="0"/>
                                  </a:rPr>
                                  <m:t>−5</m:t>
                                </m:r>
                              </m:e>
                              <m:e>
                                <m:r>
                                  <a:rPr lang="fr-FR" sz="2400" i="1" smtClean="0">
                                    <a:solidFill>
                                      <a:srgbClr val="FF0000"/>
                                    </a:solidFill>
                                    <a:latin typeface="Cambria Math" panose="02040503050406030204" pitchFamily="18" charset="0"/>
                                  </a:rPr>
                                  <m:t>3</m:t>
                                </m:r>
                              </m:e>
                              <m:e>
                                <m:r>
                                  <a:rPr lang="fr-FR" sz="2400" i="1">
                                    <a:latin typeface="Cambria Math" panose="02040503050406030204" pitchFamily="18" charset="0"/>
                                  </a:rPr>
                                  <m:t>1</m:t>
                                </m:r>
                              </m:e>
                            </m:mr>
                            <m:mr>
                              <m:e>
                                <m:r>
                                  <a:rPr lang="fr-FR" sz="2400" i="1">
                                    <a:latin typeface="Cambria Math" panose="02040503050406030204" pitchFamily="18" charset="0"/>
                                  </a:rPr>
                                  <m:t>1</m:t>
                                </m:r>
                              </m:e>
                              <m:e>
                                <m:r>
                                  <a:rPr lang="fr-FR" sz="2400" i="1">
                                    <a:latin typeface="Cambria Math" panose="02040503050406030204" pitchFamily="18" charset="0"/>
                                  </a:rPr>
                                  <m:t>2</m:t>
                                </m:r>
                              </m:e>
                              <m:e>
                                <m:r>
                                  <a:rPr lang="fr-FR" sz="2400" i="1">
                                    <a:latin typeface="Cambria Math" panose="02040503050406030204" pitchFamily="18" charset="0"/>
                                  </a:rPr>
                                  <m:t>1</m:t>
                                </m:r>
                              </m:e>
                              <m:e>
                                <m:r>
                                  <a:rPr lang="fr-FR" sz="2400" i="1" smtClean="0">
                                    <a:solidFill>
                                      <a:srgbClr val="FF0000"/>
                                    </a:solidFill>
                                    <a:latin typeface="Cambria Math" panose="02040503050406030204" pitchFamily="18" charset="0"/>
                                  </a:rPr>
                                  <m:t>8</m:t>
                                </m:r>
                              </m:e>
                            </m:mr>
                          </m:m>
                        </m:e>
                      </m:d>
                    </m:oMath>
                  </m:oMathPara>
                </a14:m>
                <a:endParaRPr lang="fr-FR" sz="2400" dirty="0"/>
              </a:p>
              <a:p>
                <a:endParaRPr lang="fr-FR" sz="2400" dirty="0"/>
              </a:p>
              <a:p>
                <a:endParaRPr lang="fr-FR" sz="2400" dirty="0"/>
              </a:p>
              <a:p>
                <a:pPr marL="342900" indent="-342900">
                  <a:buFont typeface="Arial" panose="020B0604020202020204" pitchFamily="34" charset="0"/>
                  <a:buChar char="•"/>
                </a:pPr>
                <a:r>
                  <a:rPr lang="fr-FR" sz="2400" dirty="0"/>
                  <a:t>La diagonale est donc constituée des coefficients</a:t>
                </a:r>
              </a:p>
              <a:p>
                <a:endParaRPr lang="fr-FR" sz="2400" dirty="0"/>
              </a:p>
              <a:p>
                <a:pPr algn="ctr"/>
                <a:r>
                  <a:rPr lang="fr-FR" sz="2400" dirty="0"/>
                  <a:t>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1,1</m:t>
                        </m:r>
                      </m:sub>
                    </m:sSub>
                    <m:r>
                      <a:rPr lang="fr-FR" sz="2400" b="0" i="1" smtClean="0">
                        <a:latin typeface="Cambria Math" panose="02040503050406030204" pitchFamily="18" charset="0"/>
                      </a:rPr>
                      <m:t>=1, </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2,2</m:t>
                        </m:r>
                      </m:sub>
                    </m:sSub>
                    <m:r>
                      <a:rPr lang="fr-FR" sz="2400" b="0" i="1" smtClean="0">
                        <a:latin typeface="Cambria Math" panose="02040503050406030204" pitchFamily="18" charset="0"/>
                      </a:rPr>
                      <m:t>=2,</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3,3</m:t>
                        </m:r>
                      </m:sub>
                    </m:sSub>
                    <m:r>
                      <a:rPr lang="fr-FR" sz="2400" b="0" i="1" smtClean="0">
                        <a:latin typeface="Cambria Math" panose="02040503050406030204" pitchFamily="18" charset="0"/>
                      </a:rPr>
                      <m:t>=3,</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4,4</m:t>
                        </m:r>
                      </m:sub>
                    </m:sSub>
                    <m:r>
                      <a:rPr lang="fr-FR" sz="2400" b="0" i="1" smtClean="0">
                        <a:latin typeface="Cambria Math" panose="02040503050406030204" pitchFamily="18" charset="0"/>
                      </a:rPr>
                      <m:t>=8</m:t>
                    </m:r>
                  </m:oMath>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812151"/>
              </a:xfrm>
              <a:prstGeom prst="rect">
                <a:avLst/>
              </a:prstGeom>
              <a:blipFill>
                <a:blip r:embed="rId2"/>
                <a:stretch>
                  <a:fillRect l="-843" t="-1053"/>
                </a:stretch>
              </a:blipFill>
            </p:spPr>
            <p:txBody>
              <a:bodyPr/>
              <a:lstStyle/>
              <a:p>
                <a:r>
                  <a:rPr lang="fr-FR">
                    <a:noFill/>
                  </a:rPr>
                  <a:t> </a:t>
                </a:r>
              </a:p>
            </p:txBody>
          </p:sp>
        </mc:Fallback>
      </mc:AlternateContent>
    </p:spTree>
    <p:extLst>
      <p:ext uri="{BB962C8B-B14F-4D97-AF65-F5344CB8AC3E}">
        <p14:creationId xmlns:p14="http://schemas.microsoft.com/office/powerpoint/2010/main" val="1853198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909357"/>
              </a:xfrm>
              <a:prstGeom prst="rect">
                <a:avLst/>
              </a:prstGeom>
              <a:noFill/>
            </p:spPr>
            <p:txBody>
              <a:bodyPr wrap="square" rtlCol="0">
                <a:spAutoFit/>
              </a:bodyPr>
              <a:lstStyle/>
              <a:p>
                <a:r>
                  <a:rPr lang="fr-FR" sz="2400" b="1" dirty="0"/>
                  <a:t>Matrice diagonale : définition et visualisation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pour tous </a:t>
                </a:r>
                <a14:m>
                  <m:oMath xmlns:m="http://schemas.openxmlformats.org/officeDocument/2006/math">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𝑗</m:t>
                    </m:r>
                  </m:oMath>
                </a14:m>
                <a:r>
                  <a:rPr lang="fr-FR" sz="2400" dirty="0"/>
                  <a:t> tels que </a:t>
                </a:r>
                <a14:m>
                  <m:oMath xmlns:m="http://schemas.openxmlformats.org/officeDocument/2006/math">
                    <m:r>
                      <a:rPr lang="fr-FR" sz="2400" b="0" i="1" smtClean="0">
                        <a:latin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r>
                      <a:rPr lang="fr-FR" sz="2400" b="0" i="1" smtClean="0">
                        <a:latin typeface="Cambria Math" panose="02040503050406030204" pitchFamily="18" charset="0"/>
                        <a:ea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𝑗</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oMath>
                </a14:m>
                <a:r>
                  <a:rPr lang="fr-FR" sz="2400" dirty="0"/>
                  <a:t> et </a:t>
                </a:r>
                <a14:m>
                  <m:oMath xmlns:m="http://schemas.openxmlformats.org/officeDocument/2006/math">
                    <m:r>
                      <a:rPr lang="fr-FR" sz="2400" b="0" i="1" smtClean="0">
                        <a:latin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oMath>
                </a14:m>
                <a:r>
                  <a:rPr lang="fr-FR" sz="2400" dirty="0"/>
                  <a:t> on a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𝑗</m:t>
                        </m:r>
                      </m:sub>
                    </m:sSub>
                    <m:r>
                      <a:rPr lang="fr-FR" sz="2400" b="0" i="1" smtClean="0">
                        <a:latin typeface="Cambria Math" panose="02040503050406030204" pitchFamily="18" charset="0"/>
                      </a:rPr>
                      <m:t>=0</m:t>
                    </m:r>
                  </m:oMath>
                </a14:m>
                <a:r>
                  <a:rPr lang="fr-FR" sz="2400" dirty="0"/>
                  <a:t>, alors la matrice </a:t>
                </a:r>
                <a14:m>
                  <m:oMath xmlns:m="http://schemas.openxmlformats.org/officeDocument/2006/math">
                    <m:r>
                      <a:rPr lang="fr-FR" sz="2400" b="0" i="1" smtClean="0">
                        <a:latin typeface="Cambria Math" panose="02040503050406030204" pitchFamily="18" charset="0"/>
                      </a:rPr>
                      <m:t>𝐴</m:t>
                    </m:r>
                  </m:oMath>
                </a14:m>
                <a:r>
                  <a:rPr lang="fr-FR" sz="2400" dirty="0"/>
                  <a:t> est dite </a:t>
                </a:r>
                <a:r>
                  <a:rPr lang="fr-FR" sz="2400" b="1" dirty="0"/>
                  <a:t>diagonale</a:t>
                </a:r>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Il s’agit donc de matrices de la forme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smtClean="0">
                                  <a:solidFill>
                                    <a:schemeClr val="tx1"/>
                                  </a:solidFill>
                                  <a:latin typeface="Cambria Math" panose="02040503050406030204" pitchFamily="18" charset="0"/>
                                </a:rPr>
                              </m:ctrlPr>
                            </m:mPr>
                            <m:mr>
                              <m:e>
                                <m:sSub>
                                  <m:sSubPr>
                                    <m:ctrlPr>
                                      <a:rPr lang="fr-FR" sz="2400" i="1">
                                        <a:solidFill>
                                          <a:schemeClr val="tx1"/>
                                        </a:solidFill>
                                        <a:latin typeface="Cambria Math" panose="02040503050406030204" pitchFamily="18" charset="0"/>
                                      </a:rPr>
                                    </m:ctrlPr>
                                  </m:sSubPr>
                                  <m:e>
                                    <m:r>
                                      <a:rPr lang="fr-FR" sz="2400" i="1">
                                        <a:solidFill>
                                          <a:schemeClr val="tx1"/>
                                        </a:solidFill>
                                        <a:latin typeface="Cambria Math" panose="02040503050406030204" pitchFamily="18" charset="0"/>
                                      </a:rPr>
                                      <m:t>𝑎</m:t>
                                    </m:r>
                                  </m:e>
                                  <m:sub>
                                    <m:r>
                                      <a:rPr lang="fr-FR" sz="2400" i="1">
                                        <a:solidFill>
                                          <a:schemeClr val="tx1"/>
                                        </a:solidFill>
                                        <a:latin typeface="Cambria Math" panose="02040503050406030204" pitchFamily="18" charset="0"/>
                                      </a:rPr>
                                      <m:t>1,1</m:t>
                                    </m:r>
                                  </m:sub>
                                </m:sSub>
                              </m:e>
                              <m:e>
                                <m:r>
                                  <a:rPr lang="fr-FR" sz="2400" b="0" i="1" smtClean="0">
                                    <a:solidFill>
                                      <a:schemeClr val="tx1"/>
                                    </a:solidFill>
                                    <a:latin typeface="Cambria Math" panose="02040503050406030204" pitchFamily="18" charset="0"/>
                                  </a:rPr>
                                  <m:t>0</m:t>
                                </m:r>
                              </m:e>
                              <m:e>
                                <m:r>
                                  <a:rPr lang="fr-FR" sz="2400" i="1">
                                    <a:solidFill>
                                      <a:schemeClr val="tx1"/>
                                    </a:solidFill>
                                    <a:latin typeface="Cambria Math" panose="02040503050406030204" pitchFamily="18" charset="0"/>
                                  </a:rPr>
                                  <m:t>…</m:t>
                                </m:r>
                              </m:e>
                              <m:e>
                                <m:r>
                                  <a:rPr lang="fr-FR" sz="2400" b="0" i="1" smtClean="0">
                                    <a:solidFill>
                                      <a:schemeClr val="tx1"/>
                                    </a:solidFill>
                                    <a:latin typeface="Cambria Math" panose="02040503050406030204" pitchFamily="18" charset="0"/>
                                  </a:rPr>
                                  <m:t>0</m:t>
                                </m:r>
                              </m:e>
                            </m:mr>
                            <m:mr>
                              <m:e>
                                <m:r>
                                  <a:rPr lang="fr-FR" sz="2400" b="0" i="1" smtClean="0">
                                    <a:solidFill>
                                      <a:schemeClr val="tx1"/>
                                    </a:solidFill>
                                    <a:latin typeface="Cambria Math" panose="02040503050406030204" pitchFamily="18" charset="0"/>
                                  </a:rPr>
                                  <m:t>0</m:t>
                                </m:r>
                              </m:e>
                              <m:e>
                                <m:sSub>
                                  <m:sSubPr>
                                    <m:ctrlPr>
                                      <a:rPr lang="fr-FR" sz="2400" i="1">
                                        <a:solidFill>
                                          <a:schemeClr val="tx1"/>
                                        </a:solidFill>
                                        <a:latin typeface="Cambria Math" panose="02040503050406030204" pitchFamily="18" charset="0"/>
                                      </a:rPr>
                                    </m:ctrlPr>
                                  </m:sSubPr>
                                  <m:e>
                                    <m:r>
                                      <a:rPr lang="fr-FR" sz="2400" i="1">
                                        <a:solidFill>
                                          <a:schemeClr val="tx1"/>
                                        </a:solidFill>
                                        <a:latin typeface="Cambria Math" panose="02040503050406030204" pitchFamily="18" charset="0"/>
                                      </a:rPr>
                                      <m:t>𝑎</m:t>
                                    </m:r>
                                  </m:e>
                                  <m:sub>
                                    <m:r>
                                      <a:rPr lang="fr-FR" sz="2400" i="1">
                                        <a:solidFill>
                                          <a:schemeClr val="tx1"/>
                                        </a:solidFill>
                                        <a:latin typeface="Cambria Math" panose="02040503050406030204" pitchFamily="18" charset="0"/>
                                      </a:rPr>
                                      <m:t>2,2</m:t>
                                    </m:r>
                                  </m:sub>
                                </m:sSub>
                              </m:e>
                              <m:e>
                                <m:r>
                                  <a:rPr lang="fr-FR" sz="2400" i="1" smtClean="0">
                                    <a:solidFill>
                                      <a:schemeClr val="tx1"/>
                                    </a:solidFill>
                                    <a:latin typeface="Cambria Math" panose="02040503050406030204" pitchFamily="18" charset="0"/>
                                  </a:rPr>
                                  <m:t>⋱</m:t>
                                </m:r>
                              </m:e>
                              <m:e>
                                <m:r>
                                  <a:rPr lang="fr-FR" sz="2400" i="1" smtClean="0">
                                    <a:solidFill>
                                      <a:schemeClr val="tx1"/>
                                    </a:solidFill>
                                    <a:latin typeface="Cambria Math" panose="02040503050406030204" pitchFamily="18" charset="0"/>
                                  </a:rPr>
                                  <m:t>⋮</m:t>
                                </m:r>
                              </m:e>
                            </m:mr>
                            <m:mr>
                              <m:e>
                                <m:r>
                                  <a:rPr lang="fr-FR" sz="2400" i="1">
                                    <a:solidFill>
                                      <a:schemeClr val="tx1"/>
                                    </a:solidFill>
                                    <a:latin typeface="Cambria Math" panose="02040503050406030204" pitchFamily="18" charset="0"/>
                                  </a:rPr>
                                  <m:t>⋮</m:t>
                                </m:r>
                              </m:e>
                              <m:e>
                                <m:r>
                                  <a:rPr lang="fr-FR" sz="2400" i="1" smtClean="0">
                                    <a:solidFill>
                                      <a:schemeClr val="tx1"/>
                                    </a:solidFill>
                                    <a:latin typeface="Cambria Math" panose="02040503050406030204" pitchFamily="18" charset="0"/>
                                  </a:rPr>
                                  <m:t>⋱</m:t>
                                </m:r>
                              </m:e>
                              <m:e>
                                <m:r>
                                  <a:rPr lang="fr-FR" sz="2400" i="1">
                                    <a:solidFill>
                                      <a:schemeClr val="tx1"/>
                                    </a:solidFill>
                                    <a:latin typeface="Cambria Math" panose="02040503050406030204" pitchFamily="18" charset="0"/>
                                  </a:rPr>
                                  <m:t>⋱</m:t>
                                </m:r>
                              </m:e>
                              <m:e>
                                <m:r>
                                  <a:rPr lang="fr-FR" sz="2400" b="0" i="1" smtClean="0">
                                    <a:solidFill>
                                      <a:schemeClr val="tx1"/>
                                    </a:solidFill>
                                    <a:latin typeface="Cambria Math" panose="02040503050406030204" pitchFamily="18" charset="0"/>
                                  </a:rPr>
                                  <m:t>0</m:t>
                                </m:r>
                              </m:e>
                            </m:mr>
                            <m:mr>
                              <m:e>
                                <m:r>
                                  <a:rPr lang="fr-FR" sz="2400" b="0" i="1" smtClean="0">
                                    <a:solidFill>
                                      <a:schemeClr val="tx1"/>
                                    </a:solidFill>
                                    <a:latin typeface="Cambria Math" panose="02040503050406030204" pitchFamily="18" charset="0"/>
                                  </a:rPr>
                                  <m:t>0</m:t>
                                </m:r>
                              </m:e>
                              <m:e>
                                <m:r>
                                  <a:rPr lang="fr-FR" sz="2400" i="1">
                                    <a:latin typeface="Cambria Math" panose="02040503050406030204" pitchFamily="18" charset="0"/>
                                  </a:rPr>
                                  <m:t>…</m:t>
                                </m:r>
                              </m:e>
                              <m:e>
                                <m:r>
                                  <a:rPr lang="fr-FR" sz="2400" b="0" i="1" smtClean="0">
                                    <a:solidFill>
                                      <a:schemeClr val="tx1"/>
                                    </a:solidFill>
                                    <a:latin typeface="Cambria Math" panose="02040503050406030204" pitchFamily="18" charset="0"/>
                                  </a:rPr>
                                  <m:t>0</m:t>
                                </m:r>
                              </m:e>
                              <m:e>
                                <m:sSub>
                                  <m:sSubPr>
                                    <m:ctrlPr>
                                      <a:rPr lang="fr-FR" sz="2400" i="1">
                                        <a:solidFill>
                                          <a:schemeClr val="tx1"/>
                                        </a:solidFill>
                                        <a:latin typeface="Cambria Math" panose="02040503050406030204" pitchFamily="18" charset="0"/>
                                      </a:rPr>
                                    </m:ctrlPr>
                                  </m:sSubPr>
                                  <m:e>
                                    <m:r>
                                      <a:rPr lang="fr-FR" sz="2400" i="1">
                                        <a:solidFill>
                                          <a:schemeClr val="tx1"/>
                                        </a:solidFill>
                                        <a:latin typeface="Cambria Math" panose="02040503050406030204" pitchFamily="18" charset="0"/>
                                      </a:rPr>
                                      <m:t>𝑎</m:t>
                                    </m:r>
                                  </m:e>
                                  <m:sub>
                                    <m:r>
                                      <a:rPr lang="fr-FR" sz="2400" i="1">
                                        <a:solidFill>
                                          <a:schemeClr val="tx1"/>
                                        </a:solidFill>
                                        <a:latin typeface="Cambria Math" panose="02040503050406030204" pitchFamily="18" charset="0"/>
                                      </a:rPr>
                                      <m:t>𝑛</m:t>
                                    </m:r>
                                    <m:r>
                                      <a:rPr lang="fr-FR" sz="2400" i="1">
                                        <a:solidFill>
                                          <a:schemeClr val="tx1"/>
                                        </a:solidFill>
                                        <a:latin typeface="Cambria Math" panose="02040503050406030204" pitchFamily="18" charset="0"/>
                                      </a:rPr>
                                      <m:t>,</m:t>
                                    </m:r>
                                    <m:r>
                                      <a:rPr lang="fr-FR" sz="2400" i="1">
                                        <a:solidFill>
                                          <a:schemeClr val="tx1"/>
                                        </a:solidFill>
                                        <a:latin typeface="Cambria Math" panose="02040503050406030204" pitchFamily="18" charset="0"/>
                                      </a:rPr>
                                      <m:t>𝑛</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909357"/>
              </a:xfrm>
              <a:prstGeom prst="rect">
                <a:avLst/>
              </a:prstGeom>
              <a:blipFill>
                <a:blip r:embed="rId3"/>
                <a:stretch>
                  <a:fillRect l="-843" t="-1031"/>
                </a:stretch>
              </a:blipFill>
            </p:spPr>
            <p:txBody>
              <a:bodyPr/>
              <a:lstStyle/>
              <a:p>
                <a:r>
                  <a:rPr lang="fr-FR">
                    <a:noFill/>
                  </a:rPr>
                  <a:t> </a:t>
                </a:r>
              </a:p>
            </p:txBody>
          </p:sp>
        </mc:Fallback>
      </mc:AlternateContent>
    </p:spTree>
    <p:extLst>
      <p:ext uri="{BB962C8B-B14F-4D97-AF65-F5344CB8AC3E}">
        <p14:creationId xmlns:p14="http://schemas.microsoft.com/office/powerpoint/2010/main" val="3095667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318601"/>
              </a:xfrm>
              <a:prstGeom prst="rect">
                <a:avLst/>
              </a:prstGeom>
              <a:noFill/>
            </p:spPr>
            <p:txBody>
              <a:bodyPr wrap="square" rtlCol="0">
                <a:spAutoFit/>
              </a:bodyPr>
              <a:lstStyle/>
              <a:p>
                <a:r>
                  <a:rPr lang="fr-FR" sz="2400" b="1" dirty="0"/>
                  <a:t>Matrice diagonale : exemple</a:t>
                </a:r>
              </a:p>
              <a:p>
                <a:endParaRPr lang="fr-FR" sz="2400" dirty="0"/>
              </a:p>
              <a:p>
                <a:pPr marL="342900" indent="-342900">
                  <a:buFont typeface="Arial" panose="020B0604020202020204" pitchFamily="34" charset="0"/>
                  <a:buChar char="•"/>
                </a:pPr>
                <a:r>
                  <a:rPr lang="fr-FR" sz="2400" dirty="0"/>
                  <a:t>Voici une matrice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4</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qui est diagonale</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i="1">
                                    <a:latin typeface="Cambria Math" panose="02040503050406030204" pitchFamily="18" charset="0"/>
                                  </a:rPr>
                                  <m:t>0</m:t>
                                </m:r>
                              </m:e>
                              <m:e>
                                <m:r>
                                  <a:rPr lang="fr-FR" sz="2400" i="1">
                                    <a:latin typeface="Cambria Math" panose="02040503050406030204" pitchFamily="18" charset="0"/>
                                  </a:rPr>
                                  <m:t>0</m:t>
                                </m:r>
                              </m:e>
                              <m:e>
                                <m:r>
                                  <a:rPr lang="fr-FR" sz="2400" i="1">
                                    <a:latin typeface="Cambria Math" panose="02040503050406030204" pitchFamily="18" charset="0"/>
                                  </a:rPr>
                                  <m:t>0</m:t>
                                </m:r>
                              </m:e>
                            </m:mr>
                            <m:mr>
                              <m:e>
                                <m:r>
                                  <a:rPr lang="fr-FR" sz="2400" b="0" i="1" smtClean="0">
                                    <a:latin typeface="Cambria Math" panose="02040503050406030204" pitchFamily="18" charset="0"/>
                                  </a:rPr>
                                  <m:t>0</m:t>
                                </m:r>
                              </m:e>
                              <m:e>
                                <m:r>
                                  <a:rPr lang="fr-FR" sz="2400" i="1">
                                    <a:latin typeface="Cambria Math" panose="02040503050406030204" pitchFamily="18" charset="0"/>
                                  </a:rPr>
                                  <m:t>0</m:t>
                                </m:r>
                              </m:e>
                              <m:e>
                                <m:r>
                                  <a:rPr lang="fr-FR" sz="2400" i="1">
                                    <a:latin typeface="Cambria Math" panose="02040503050406030204" pitchFamily="18" charset="0"/>
                                  </a:rPr>
                                  <m:t>0</m:t>
                                </m:r>
                              </m:e>
                              <m:e>
                                <m:r>
                                  <a:rPr lang="fr-FR" sz="2400" i="1">
                                    <a:latin typeface="Cambria Math" panose="02040503050406030204" pitchFamily="18" charset="0"/>
                                  </a:rPr>
                                  <m:t>0</m:t>
                                </m:r>
                              </m:e>
                            </m:mr>
                            <m:mr>
                              <m:e>
                                <m:r>
                                  <a:rPr lang="fr-FR" sz="2400" i="1">
                                    <a:latin typeface="Cambria Math" panose="02040503050406030204" pitchFamily="18" charset="0"/>
                                  </a:rPr>
                                  <m:t>0</m:t>
                                </m:r>
                              </m:e>
                              <m:e>
                                <m:r>
                                  <a:rPr lang="fr-FR" sz="2400" i="1">
                                    <a:latin typeface="Cambria Math" panose="02040503050406030204" pitchFamily="18" charset="0"/>
                                  </a:rPr>
                                  <m:t>0</m:t>
                                </m:r>
                              </m:e>
                              <m:e>
                                <m:r>
                                  <a:rPr lang="fr-FR" sz="2400" b="0" i="1" smtClean="0">
                                    <a:latin typeface="Cambria Math" panose="02040503050406030204" pitchFamily="18" charset="0"/>
                                  </a:rPr>
                                  <m:t>−</m:t>
                                </m:r>
                                <m:r>
                                  <a:rPr lang="fr-FR" sz="2400" i="1">
                                    <a:latin typeface="Cambria Math" panose="02040503050406030204" pitchFamily="18" charset="0"/>
                                  </a:rPr>
                                  <m:t>3</m:t>
                                </m:r>
                              </m:e>
                              <m:e>
                                <m:r>
                                  <a:rPr lang="fr-FR" sz="2400" i="1">
                                    <a:latin typeface="Cambria Math" panose="02040503050406030204" pitchFamily="18" charset="0"/>
                                  </a:rPr>
                                  <m:t>0</m:t>
                                </m:r>
                              </m:e>
                            </m:mr>
                            <m:mr>
                              <m:e>
                                <m:r>
                                  <a:rPr lang="fr-FR" sz="2400" i="1">
                                    <a:latin typeface="Cambria Math" panose="02040503050406030204" pitchFamily="18" charset="0"/>
                                  </a:rPr>
                                  <m:t>0</m:t>
                                </m:r>
                              </m:e>
                              <m:e>
                                <m:r>
                                  <a:rPr lang="fr-FR" sz="2400" i="1">
                                    <a:latin typeface="Cambria Math" panose="02040503050406030204" pitchFamily="18" charset="0"/>
                                  </a:rPr>
                                  <m:t>0</m:t>
                                </m:r>
                              </m:e>
                              <m:e>
                                <m:r>
                                  <a:rPr lang="fr-FR" sz="2400" i="1">
                                    <a:latin typeface="Cambria Math" panose="02040503050406030204" pitchFamily="18" charset="0"/>
                                  </a:rPr>
                                  <m:t>0</m:t>
                                </m:r>
                              </m:e>
                              <m:e>
                                <m:r>
                                  <a:rPr lang="fr-FR" sz="2400" i="1">
                                    <a:latin typeface="Cambria Math" panose="02040503050406030204" pitchFamily="18" charset="0"/>
                                  </a:rPr>
                                  <m:t>0</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318601"/>
              </a:xfrm>
              <a:prstGeom prst="rect">
                <a:avLst/>
              </a:prstGeom>
              <a:blipFill>
                <a:blip r:embed="rId2"/>
                <a:stretch>
                  <a:fillRect l="-843" t="-1527" b="-382"/>
                </a:stretch>
              </a:blipFill>
            </p:spPr>
            <p:txBody>
              <a:bodyPr/>
              <a:lstStyle/>
              <a:p>
                <a:r>
                  <a:rPr lang="fr-FR">
                    <a:noFill/>
                  </a:rPr>
                  <a:t> </a:t>
                </a:r>
              </a:p>
            </p:txBody>
          </p:sp>
        </mc:Fallback>
      </mc:AlternateContent>
      <p:pic>
        <p:nvPicPr>
          <p:cNvPr id="5" name="Graphique 4" descr="Flèche vers la droite avec un remplissage uni">
            <a:extLst>
              <a:ext uri="{FF2B5EF4-FFF2-40B4-BE49-F238E27FC236}">
                <a16:creationId xmlns:a16="http://schemas.microsoft.com/office/drawing/2014/main" id="{C1A9771B-625C-C04F-BA81-2756F8630B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728566">
            <a:off x="10440000" y="5040000"/>
            <a:ext cx="1080000" cy="1080000"/>
          </a:xfrm>
          <a:prstGeom prst="rect">
            <a:avLst/>
          </a:prstGeom>
        </p:spPr>
      </p:pic>
    </p:spTree>
    <p:extLst>
      <p:ext uri="{BB962C8B-B14F-4D97-AF65-F5344CB8AC3E}">
        <p14:creationId xmlns:p14="http://schemas.microsoft.com/office/powerpoint/2010/main" val="2896144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D2683"/>
        </a:solid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AC0B1E25-C870-E44C-9AEC-2F6389ADF8D7}"/>
              </a:ext>
            </a:extLst>
          </p:cNvPr>
          <p:cNvSpPr txBox="1">
            <a:spLocks/>
          </p:cNvSpPr>
          <p:nvPr/>
        </p:nvSpPr>
        <p:spPr>
          <a:xfrm>
            <a:off x="831850" y="2554565"/>
            <a:ext cx="10515600" cy="28512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buAutoNum type="arabicPeriod"/>
            </a:pPr>
            <a:r>
              <a:rPr lang="fr-FR" sz="3600" dirty="0">
                <a:solidFill>
                  <a:schemeClr val="bg1"/>
                </a:solidFill>
              </a:rPr>
              <a:t>Définitions.</a:t>
            </a:r>
          </a:p>
          <a:p>
            <a:pPr marL="742950" indent="-742950">
              <a:buAutoNum type="arabicPeriod"/>
            </a:pPr>
            <a:r>
              <a:rPr lang="fr-FR" sz="3600" dirty="0">
                <a:solidFill>
                  <a:schemeClr val="bg1"/>
                </a:solidFill>
              </a:rPr>
              <a:t>Opérations.</a:t>
            </a:r>
          </a:p>
        </p:txBody>
      </p:sp>
      <p:sp>
        <p:nvSpPr>
          <p:cNvPr id="5" name="Titre 1">
            <a:extLst>
              <a:ext uri="{FF2B5EF4-FFF2-40B4-BE49-F238E27FC236}">
                <a16:creationId xmlns:a16="http://schemas.microsoft.com/office/drawing/2014/main" id="{E19DB8DF-56A9-C146-8CC5-1A72BBF66B41}"/>
              </a:ext>
            </a:extLst>
          </p:cNvPr>
          <p:cNvSpPr txBox="1">
            <a:spLocks/>
          </p:cNvSpPr>
          <p:nvPr/>
        </p:nvSpPr>
        <p:spPr>
          <a:xfrm>
            <a:off x="4994689" y="402196"/>
            <a:ext cx="2189922"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i="1" dirty="0">
                <a:solidFill>
                  <a:schemeClr val="bg1"/>
                </a:solidFill>
              </a:rPr>
              <a:t>Sommaire</a:t>
            </a:r>
          </a:p>
        </p:txBody>
      </p:sp>
      <p:pic>
        <p:nvPicPr>
          <p:cNvPr id="6" name="Graphique 5" descr="Menu avec un remplissage uni">
            <a:extLst>
              <a:ext uri="{FF2B5EF4-FFF2-40B4-BE49-F238E27FC236}">
                <a16:creationId xmlns:a16="http://schemas.microsoft.com/office/drawing/2014/main" id="{F3640D13-DDD0-8D47-9978-9A138749BA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1271723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426596"/>
              </a:xfrm>
              <a:prstGeom prst="rect">
                <a:avLst/>
              </a:prstGeom>
              <a:noFill/>
            </p:spPr>
            <p:txBody>
              <a:bodyPr wrap="square" rtlCol="0">
                <a:spAutoFit/>
              </a:bodyPr>
              <a:lstStyle/>
              <a:p>
                <a:r>
                  <a:rPr lang="fr-FR" sz="2400" b="1" dirty="0"/>
                  <a:t>Matrice identité : définition</a:t>
                </a:r>
              </a:p>
              <a:p>
                <a:endParaRPr lang="fr-FR" sz="2400" dirty="0"/>
              </a:p>
              <a:p>
                <a:pPr marL="342900" indent="-342900">
                  <a:buFont typeface="Arial" panose="020B0604020202020204" pitchFamily="34" charset="0"/>
                  <a:buChar char="•"/>
                </a:pPr>
                <a:r>
                  <a:rPr lang="fr-FR" sz="2400" dirty="0"/>
                  <a:t>Soit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La matrice carrée diagonale d’ordre </a:t>
                </a:r>
                <a14:m>
                  <m:oMath xmlns:m="http://schemas.openxmlformats.org/officeDocument/2006/math">
                    <m:r>
                      <a:rPr lang="fr-FR" sz="2400" b="0" i="1" smtClean="0">
                        <a:latin typeface="Cambria Math" panose="02040503050406030204" pitchFamily="18" charset="0"/>
                      </a:rPr>
                      <m:t>𝑛</m:t>
                    </m:r>
                  </m:oMath>
                </a14:m>
                <a:r>
                  <a:rPr lang="fr-FR" sz="2400" dirty="0"/>
                  <a:t> dont tous les coefficients diagonaux sont égaux à </a:t>
                </a:r>
                <a14:m>
                  <m:oMath xmlns:m="http://schemas.openxmlformats.org/officeDocument/2006/math">
                    <m:r>
                      <a:rPr lang="fr-FR" sz="2400" b="0" i="1" smtClean="0">
                        <a:latin typeface="Cambria Math" panose="02040503050406030204" pitchFamily="18" charset="0"/>
                      </a:rPr>
                      <m:t>1</m:t>
                    </m:r>
                  </m:oMath>
                </a14:m>
                <a:r>
                  <a:rPr lang="fr-FR" sz="2400" dirty="0"/>
                  <a:t> est appelée </a:t>
                </a:r>
                <a:r>
                  <a:rPr lang="fr-FR" sz="2400" b="1" dirty="0"/>
                  <a:t>matrice identité</a:t>
                </a:r>
                <a:r>
                  <a:rPr lang="fr-FR" sz="2400" dirty="0"/>
                  <a:t> d’ordre </a:t>
                </a:r>
                <a14:m>
                  <m:oMath xmlns:m="http://schemas.openxmlformats.org/officeDocument/2006/math">
                    <m:r>
                      <a:rPr lang="fr-FR" sz="2400" b="0" i="1" smtClean="0">
                        <a:latin typeface="Cambria Math" panose="02040503050406030204" pitchFamily="18" charset="0"/>
                      </a:rPr>
                      <m:t>𝑛</m:t>
                    </m:r>
                  </m:oMath>
                </a14:m>
                <a:r>
                  <a:rPr lang="fr-FR" sz="2400" dirty="0"/>
                  <a:t> et est notée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𝑛</m:t>
                        </m:r>
                      </m:sub>
                    </m:sSub>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a donc</a:t>
                </a:r>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a:rPr lang="fr-FR" sz="2400" b="0" i="1" smtClean="0">
                                    <a:latin typeface="Cambria Math" panose="02040503050406030204" pitchFamily="18" charset="0"/>
                                  </a:rPr>
                                  <m:t>1</m:t>
                                </m:r>
                              </m:e>
                              <m:e>
                                <m:r>
                                  <a:rPr lang="fr-FR" sz="2400" i="1">
                                    <a:latin typeface="Cambria Math" panose="02040503050406030204" pitchFamily="18" charset="0"/>
                                  </a:rPr>
                                  <m:t>0</m:t>
                                </m:r>
                              </m:e>
                              <m:e>
                                <m:r>
                                  <a:rPr lang="fr-FR" sz="2400" i="1">
                                    <a:latin typeface="Cambria Math" panose="02040503050406030204" pitchFamily="18" charset="0"/>
                                  </a:rPr>
                                  <m:t>…</m:t>
                                </m:r>
                              </m:e>
                              <m:e>
                                <m:r>
                                  <a:rPr lang="fr-FR" sz="2400" i="1">
                                    <a:latin typeface="Cambria Math" panose="02040503050406030204" pitchFamily="18" charset="0"/>
                                  </a:rPr>
                                  <m:t>0</m:t>
                                </m:r>
                              </m:e>
                            </m:mr>
                            <m:mr>
                              <m:e>
                                <m:r>
                                  <a:rPr lang="fr-FR" sz="2400" i="1">
                                    <a:latin typeface="Cambria Math" panose="02040503050406030204" pitchFamily="18" charset="0"/>
                                  </a:rPr>
                                  <m:t>0</m:t>
                                </m:r>
                              </m:e>
                              <m:e>
                                <m:r>
                                  <a:rPr lang="fr-FR" sz="2400" b="0" i="1" smtClean="0">
                                    <a:latin typeface="Cambria Math" panose="02040503050406030204" pitchFamily="18" charset="0"/>
                                  </a:rPr>
                                  <m:t>1</m:t>
                                </m:r>
                              </m:e>
                              <m:e>
                                <m:r>
                                  <a:rPr lang="fr-FR" sz="2400" i="1">
                                    <a:latin typeface="Cambria Math" panose="02040503050406030204" pitchFamily="18" charset="0"/>
                                  </a:rPr>
                                  <m:t>⋱</m:t>
                                </m:r>
                              </m:e>
                              <m:e>
                                <m:r>
                                  <a:rPr lang="fr-FR" sz="2400" i="1">
                                    <a:latin typeface="Cambria Math" panose="02040503050406030204" pitchFamily="18" charset="0"/>
                                  </a:rPr>
                                  <m:t>⋮</m:t>
                                </m:r>
                              </m:e>
                            </m:mr>
                            <m:mr>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0</m:t>
                                </m:r>
                              </m:e>
                            </m:mr>
                            <m:mr>
                              <m:e>
                                <m:r>
                                  <a:rPr lang="fr-FR" sz="2400" i="1">
                                    <a:latin typeface="Cambria Math" panose="02040503050406030204" pitchFamily="18" charset="0"/>
                                  </a:rPr>
                                  <m:t>0</m:t>
                                </m:r>
                              </m:e>
                              <m:e>
                                <m:r>
                                  <a:rPr lang="fr-FR" sz="2400" i="1">
                                    <a:latin typeface="Cambria Math" panose="02040503050406030204" pitchFamily="18" charset="0"/>
                                  </a:rPr>
                                  <m:t>…</m:t>
                                </m:r>
                              </m:e>
                              <m:e>
                                <m:r>
                                  <a:rPr lang="fr-FR" sz="2400" i="1">
                                    <a:latin typeface="Cambria Math" panose="02040503050406030204" pitchFamily="18" charset="0"/>
                                  </a:rPr>
                                  <m:t>0</m:t>
                                </m:r>
                              </m:e>
                              <m:e>
                                <m:r>
                                  <a:rPr lang="fr-FR" sz="2400" b="0" i="1" smtClean="0">
                                    <a:latin typeface="Cambria Math" panose="02040503050406030204" pitchFamily="18" charset="0"/>
                                  </a:rPr>
                                  <m:t>1</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426596"/>
              </a:xfrm>
              <a:prstGeom prst="rect">
                <a:avLst/>
              </a:prstGeom>
              <a:blipFill>
                <a:blip r:embed="rId3"/>
                <a:stretch>
                  <a:fillRect l="-843" t="-1143"/>
                </a:stretch>
              </a:blipFill>
            </p:spPr>
            <p:txBody>
              <a:bodyPr/>
              <a:lstStyle/>
              <a:p>
                <a:r>
                  <a:rPr lang="fr-FR">
                    <a:noFill/>
                  </a:rPr>
                  <a:t> </a:t>
                </a:r>
              </a:p>
            </p:txBody>
          </p:sp>
        </mc:Fallback>
      </mc:AlternateContent>
    </p:spTree>
    <p:extLst>
      <p:ext uri="{BB962C8B-B14F-4D97-AF65-F5344CB8AC3E}">
        <p14:creationId xmlns:p14="http://schemas.microsoft.com/office/powerpoint/2010/main" val="570925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008679"/>
              </a:xfrm>
              <a:prstGeom prst="rect">
                <a:avLst/>
              </a:prstGeom>
              <a:noFill/>
            </p:spPr>
            <p:txBody>
              <a:bodyPr wrap="square" rtlCol="0">
                <a:spAutoFit/>
              </a:bodyPr>
              <a:lstStyle/>
              <a:p>
                <a:r>
                  <a:rPr lang="fr-FR" sz="2400" b="1" dirty="0"/>
                  <a:t>Matrice triangulaire supérieure : définition et visualisation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pour tous </a:t>
                </a:r>
                <a14:m>
                  <m:oMath xmlns:m="http://schemas.openxmlformats.org/officeDocument/2006/math">
                    <m:r>
                      <a:rPr lang="fr-FR" sz="2400" i="1">
                        <a:latin typeface="Cambria Math" panose="02040503050406030204" pitchFamily="18" charset="0"/>
                      </a:rPr>
                      <m:t>𝑖</m:t>
                    </m:r>
                    <m:r>
                      <a:rPr lang="fr-FR" sz="2400" i="1">
                        <a:latin typeface="Cambria Math" panose="02040503050406030204" pitchFamily="18" charset="0"/>
                      </a:rPr>
                      <m:t>,</m:t>
                    </m:r>
                    <m:r>
                      <a:rPr lang="fr-FR" sz="2400" i="1">
                        <a:latin typeface="Cambria Math" panose="02040503050406030204" pitchFamily="18" charset="0"/>
                      </a:rPr>
                      <m:t>𝑗</m:t>
                    </m:r>
                  </m:oMath>
                </a14:m>
                <a:r>
                  <a:rPr lang="fr-FR" sz="2400" dirty="0"/>
                  <a:t> tels que </a:t>
                </a:r>
                <a14:m>
                  <m:oMath xmlns:m="http://schemas.openxmlformats.org/officeDocument/2006/math">
                    <m:r>
                      <a:rPr lang="fr-FR" sz="2400" i="1">
                        <a:latin typeface="Cambria Math" panose="02040503050406030204" pitchFamily="18" charset="0"/>
                      </a:rPr>
                      <m:t>1</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,1≤</m:t>
                    </m:r>
                    <m:r>
                      <a:rPr lang="fr-FR" sz="2400" i="1">
                        <a:latin typeface="Cambria Math" panose="02040503050406030204" pitchFamily="18" charset="0"/>
                        <a:ea typeface="Cambria Math" panose="02040503050406030204" pitchFamily="18" charset="0"/>
                      </a:rPr>
                      <m:t>𝑗</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𝑛</m:t>
                    </m:r>
                  </m:oMath>
                </a14:m>
                <a:r>
                  <a:rPr lang="fr-FR" sz="2400" dirty="0"/>
                  <a:t> et </a:t>
                </a:r>
                <a14:m>
                  <m:oMath xmlns:m="http://schemas.openxmlformats.org/officeDocument/2006/math">
                    <m:r>
                      <a:rPr lang="fr-FR" sz="2400" i="1">
                        <a:latin typeface="Cambria Math" panose="02040503050406030204" pitchFamily="18" charset="0"/>
                      </a:rPr>
                      <m:t>𝑖</m:t>
                    </m:r>
                    <m:r>
                      <a:rPr lang="fr-FR" sz="2400" b="0" i="1" smtClean="0">
                        <a:latin typeface="Cambria Math" panose="02040503050406030204" pitchFamily="18" charset="0"/>
                      </a:rPr>
                      <m:t>&gt;</m:t>
                    </m:r>
                    <m:r>
                      <a:rPr lang="fr-FR" sz="2400" i="1">
                        <a:latin typeface="Cambria Math" panose="02040503050406030204" pitchFamily="18" charset="0"/>
                        <a:ea typeface="Cambria Math" panose="02040503050406030204" pitchFamily="18" charset="0"/>
                      </a:rPr>
                      <m:t>𝑗</m:t>
                    </m:r>
                  </m:oMath>
                </a14:m>
                <a:r>
                  <a:rPr lang="fr-FR" sz="2400" dirty="0"/>
                  <a:t> on a </a:t>
                </a:r>
                <a14:m>
                  <m:oMath xmlns:m="http://schemas.openxmlformats.org/officeDocument/2006/math">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𝑖</m:t>
                        </m:r>
                        <m:r>
                          <a:rPr lang="fr-FR" sz="2400" i="1">
                            <a:latin typeface="Cambria Math" panose="02040503050406030204" pitchFamily="18" charset="0"/>
                          </a:rPr>
                          <m:t>,</m:t>
                        </m:r>
                        <m:r>
                          <a:rPr lang="fr-FR" sz="2400" i="1">
                            <a:latin typeface="Cambria Math" panose="02040503050406030204" pitchFamily="18" charset="0"/>
                          </a:rPr>
                          <m:t>𝑗</m:t>
                        </m:r>
                      </m:sub>
                    </m:sSub>
                    <m:r>
                      <a:rPr lang="fr-FR" sz="2400" i="1">
                        <a:latin typeface="Cambria Math" panose="02040503050406030204" pitchFamily="18" charset="0"/>
                      </a:rPr>
                      <m:t>=0</m:t>
                    </m:r>
                  </m:oMath>
                </a14:m>
                <a:r>
                  <a:rPr lang="fr-FR" sz="2400" dirty="0"/>
                  <a:t>, alors la matrice </a:t>
                </a:r>
                <a14:m>
                  <m:oMath xmlns:m="http://schemas.openxmlformats.org/officeDocument/2006/math">
                    <m:r>
                      <a:rPr lang="fr-FR" sz="2400" i="1">
                        <a:latin typeface="Cambria Math" panose="02040503050406030204" pitchFamily="18" charset="0"/>
                      </a:rPr>
                      <m:t>𝐴</m:t>
                    </m:r>
                  </m:oMath>
                </a14:m>
                <a:r>
                  <a:rPr lang="fr-FR" sz="2400" dirty="0"/>
                  <a:t> est dite </a:t>
                </a:r>
                <a:r>
                  <a:rPr lang="fr-FR" sz="2400" b="1" dirty="0"/>
                  <a:t>triangulaire supérieure</a:t>
                </a:r>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Il s’agit donc de matrices de la forme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1,1</m:t>
                                    </m:r>
                                  </m:sub>
                                </m:sSub>
                              </m:e>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1,2</m:t>
                                    </m:r>
                                  </m:sub>
                                </m:sSub>
                              </m:e>
                              <m:e>
                                <m:r>
                                  <a:rPr lang="fr-FR" sz="2400" i="1">
                                    <a:latin typeface="Cambria Math" panose="02040503050406030204" pitchFamily="18" charset="0"/>
                                  </a:rPr>
                                  <m:t>…</m:t>
                                </m:r>
                              </m:e>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m:t>
                                    </m:r>
                                    <m:r>
                                      <a:rPr lang="fr-FR" sz="2400" b="0" i="1" smtClean="0">
                                        <a:latin typeface="Cambria Math" panose="02040503050406030204" pitchFamily="18" charset="0"/>
                                      </a:rPr>
                                      <m:t>𝑛</m:t>
                                    </m:r>
                                  </m:sub>
                                </m:sSub>
                              </m:e>
                            </m:mr>
                            <m:mr>
                              <m:e>
                                <m:r>
                                  <a:rPr lang="fr-FR" sz="2400" i="1">
                                    <a:latin typeface="Cambria Math" panose="02040503050406030204" pitchFamily="18" charset="0"/>
                                  </a:rPr>
                                  <m:t>0</m:t>
                                </m:r>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2,2</m:t>
                                    </m:r>
                                  </m:sub>
                                </m:sSub>
                              </m:e>
                              <m:e>
                                <m:r>
                                  <a:rPr lang="fr-FR" sz="2400" i="1">
                                    <a:latin typeface="Cambria Math" panose="02040503050406030204" pitchFamily="18" charset="0"/>
                                  </a:rPr>
                                  <m:t>⋱</m:t>
                                </m:r>
                              </m:e>
                              <m:e>
                                <m:r>
                                  <a:rPr lang="fr-FR" sz="2400" i="1">
                                    <a:latin typeface="Cambria Math" panose="02040503050406030204" pitchFamily="18" charset="0"/>
                                  </a:rPr>
                                  <m:t>⋮</m:t>
                                </m:r>
                              </m:e>
                            </m:mr>
                            <m:mr>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𝑛</m:t>
                                    </m:r>
                                    <m:r>
                                      <a:rPr lang="fr-FR" sz="2400" b="0" i="1" smtClean="0">
                                        <a:latin typeface="Cambria Math" panose="02040503050406030204" pitchFamily="18" charset="0"/>
                                      </a:rPr>
                                      <m:t>−1,</m:t>
                                    </m:r>
                                    <m:r>
                                      <a:rPr lang="fr-FR" sz="2400" b="0" i="1" smtClean="0">
                                        <a:latin typeface="Cambria Math" panose="02040503050406030204" pitchFamily="18" charset="0"/>
                                      </a:rPr>
                                      <m:t>𝑛</m:t>
                                    </m:r>
                                  </m:sub>
                                </m:sSub>
                              </m:e>
                            </m:mr>
                            <m:mr>
                              <m:e>
                                <m:r>
                                  <a:rPr lang="fr-FR" sz="2400" i="1">
                                    <a:latin typeface="Cambria Math" panose="02040503050406030204" pitchFamily="18" charset="0"/>
                                  </a:rPr>
                                  <m:t>0</m:t>
                                </m:r>
                              </m:e>
                              <m:e>
                                <m:r>
                                  <a:rPr lang="fr-FR" sz="2400" i="1">
                                    <a:latin typeface="Cambria Math" panose="02040503050406030204" pitchFamily="18" charset="0"/>
                                  </a:rPr>
                                  <m:t>…</m:t>
                                </m:r>
                              </m:e>
                              <m:e>
                                <m:r>
                                  <a:rPr lang="fr-FR" sz="2400" i="1">
                                    <a:latin typeface="Cambria Math" panose="02040503050406030204" pitchFamily="18" charset="0"/>
                                  </a:rPr>
                                  <m:t>0</m:t>
                                </m:r>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𝑛</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008679"/>
              </a:xfrm>
              <a:prstGeom prst="rect">
                <a:avLst/>
              </a:prstGeom>
              <a:blipFill>
                <a:blip r:embed="rId3"/>
                <a:stretch>
                  <a:fillRect l="-843" t="-1013"/>
                </a:stretch>
              </a:blipFill>
            </p:spPr>
            <p:txBody>
              <a:bodyPr/>
              <a:lstStyle/>
              <a:p>
                <a:r>
                  <a:rPr lang="fr-FR">
                    <a:noFill/>
                  </a:rPr>
                  <a:t> </a:t>
                </a:r>
              </a:p>
            </p:txBody>
          </p:sp>
        </mc:Fallback>
      </mc:AlternateContent>
    </p:spTree>
    <p:extLst>
      <p:ext uri="{BB962C8B-B14F-4D97-AF65-F5344CB8AC3E}">
        <p14:creationId xmlns:p14="http://schemas.microsoft.com/office/powerpoint/2010/main" val="436195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950138"/>
              </a:xfrm>
              <a:prstGeom prst="rect">
                <a:avLst/>
              </a:prstGeom>
              <a:noFill/>
            </p:spPr>
            <p:txBody>
              <a:bodyPr wrap="square" rtlCol="0">
                <a:spAutoFit/>
              </a:bodyPr>
              <a:lstStyle/>
              <a:p>
                <a:r>
                  <a:rPr lang="fr-FR" sz="2400" b="1" dirty="0"/>
                  <a:t>Matrice triangulaire inférieure : définition et visualisation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pour tous </a:t>
                </a:r>
                <a14:m>
                  <m:oMath xmlns:m="http://schemas.openxmlformats.org/officeDocument/2006/math">
                    <m:r>
                      <a:rPr lang="fr-FR" sz="2400" i="1">
                        <a:latin typeface="Cambria Math" panose="02040503050406030204" pitchFamily="18" charset="0"/>
                      </a:rPr>
                      <m:t>𝑖</m:t>
                    </m:r>
                    <m:r>
                      <a:rPr lang="fr-FR" sz="2400" i="1">
                        <a:latin typeface="Cambria Math" panose="02040503050406030204" pitchFamily="18" charset="0"/>
                      </a:rPr>
                      <m:t>,</m:t>
                    </m:r>
                    <m:r>
                      <a:rPr lang="fr-FR" sz="2400" i="1">
                        <a:latin typeface="Cambria Math" panose="02040503050406030204" pitchFamily="18" charset="0"/>
                      </a:rPr>
                      <m:t>𝑗</m:t>
                    </m:r>
                  </m:oMath>
                </a14:m>
                <a:r>
                  <a:rPr lang="fr-FR" sz="2400" dirty="0"/>
                  <a:t> tels que </a:t>
                </a:r>
                <a14:m>
                  <m:oMath xmlns:m="http://schemas.openxmlformats.org/officeDocument/2006/math">
                    <m:r>
                      <a:rPr lang="fr-FR" sz="2400" i="1">
                        <a:latin typeface="Cambria Math" panose="02040503050406030204" pitchFamily="18" charset="0"/>
                      </a:rPr>
                      <m:t>1</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,1≤</m:t>
                    </m:r>
                    <m:r>
                      <a:rPr lang="fr-FR" sz="2400" i="1">
                        <a:latin typeface="Cambria Math" panose="02040503050406030204" pitchFamily="18" charset="0"/>
                        <a:ea typeface="Cambria Math" panose="02040503050406030204" pitchFamily="18" charset="0"/>
                      </a:rPr>
                      <m:t>𝑗</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𝑛</m:t>
                    </m:r>
                  </m:oMath>
                </a14:m>
                <a:r>
                  <a:rPr lang="fr-FR" sz="2400" dirty="0"/>
                  <a:t> et </a:t>
                </a:r>
                <a14:m>
                  <m:oMath xmlns:m="http://schemas.openxmlformats.org/officeDocument/2006/math">
                    <m:r>
                      <a:rPr lang="fr-FR" sz="2400" i="1">
                        <a:latin typeface="Cambria Math" panose="02040503050406030204" pitchFamily="18" charset="0"/>
                      </a:rPr>
                      <m:t>𝑖</m:t>
                    </m:r>
                    <m:r>
                      <a:rPr lang="fr-FR" sz="2400" b="0" i="1" smtClean="0">
                        <a:latin typeface="Cambria Math" panose="02040503050406030204" pitchFamily="18" charset="0"/>
                      </a:rPr>
                      <m:t>&lt;</m:t>
                    </m:r>
                    <m:r>
                      <a:rPr lang="fr-FR" sz="2400" i="1">
                        <a:latin typeface="Cambria Math" panose="02040503050406030204" pitchFamily="18" charset="0"/>
                        <a:ea typeface="Cambria Math" panose="02040503050406030204" pitchFamily="18" charset="0"/>
                      </a:rPr>
                      <m:t>𝑗</m:t>
                    </m:r>
                  </m:oMath>
                </a14:m>
                <a:r>
                  <a:rPr lang="fr-FR" sz="2400" dirty="0"/>
                  <a:t> on a </a:t>
                </a:r>
                <a14:m>
                  <m:oMath xmlns:m="http://schemas.openxmlformats.org/officeDocument/2006/math">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𝑖</m:t>
                        </m:r>
                        <m:r>
                          <a:rPr lang="fr-FR" sz="2400" i="1">
                            <a:latin typeface="Cambria Math" panose="02040503050406030204" pitchFamily="18" charset="0"/>
                          </a:rPr>
                          <m:t>,</m:t>
                        </m:r>
                        <m:r>
                          <a:rPr lang="fr-FR" sz="2400" i="1">
                            <a:latin typeface="Cambria Math" panose="02040503050406030204" pitchFamily="18" charset="0"/>
                          </a:rPr>
                          <m:t>𝑗</m:t>
                        </m:r>
                      </m:sub>
                    </m:sSub>
                    <m:r>
                      <a:rPr lang="fr-FR" sz="2400" i="1">
                        <a:latin typeface="Cambria Math" panose="02040503050406030204" pitchFamily="18" charset="0"/>
                      </a:rPr>
                      <m:t>=0</m:t>
                    </m:r>
                  </m:oMath>
                </a14:m>
                <a:r>
                  <a:rPr lang="fr-FR" sz="2400" dirty="0"/>
                  <a:t>, alors la matrice </a:t>
                </a:r>
                <a14:m>
                  <m:oMath xmlns:m="http://schemas.openxmlformats.org/officeDocument/2006/math">
                    <m:r>
                      <a:rPr lang="fr-FR" sz="2400" i="1">
                        <a:latin typeface="Cambria Math" panose="02040503050406030204" pitchFamily="18" charset="0"/>
                      </a:rPr>
                      <m:t>𝐴</m:t>
                    </m:r>
                  </m:oMath>
                </a14:m>
                <a:r>
                  <a:rPr lang="fr-FR" sz="2400" dirty="0"/>
                  <a:t> est dite </a:t>
                </a:r>
                <a:r>
                  <a:rPr lang="fr-FR" sz="2400" b="1" dirty="0"/>
                  <a:t>triangulaire inférieure</a:t>
                </a:r>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Il s’agit donc de matrices de la forme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1,1</m:t>
                                    </m:r>
                                  </m:sub>
                                </m:sSub>
                              </m:e>
                              <m:e>
                                <m:r>
                                  <a:rPr lang="fr-FR" sz="2400" i="1">
                                    <a:latin typeface="Cambria Math" panose="02040503050406030204" pitchFamily="18" charset="0"/>
                                  </a:rPr>
                                  <m:t>0</m:t>
                                </m:r>
                              </m:e>
                              <m:e>
                                <m:r>
                                  <a:rPr lang="fr-FR" sz="2400" i="1">
                                    <a:latin typeface="Cambria Math" panose="02040503050406030204" pitchFamily="18" charset="0"/>
                                  </a:rPr>
                                  <m:t>…</m:t>
                                </m:r>
                              </m:e>
                              <m:e>
                                <m:r>
                                  <a:rPr lang="fr-FR" sz="2400" i="1">
                                    <a:latin typeface="Cambria Math" panose="02040503050406030204" pitchFamily="18" charset="0"/>
                                  </a:rPr>
                                  <m:t>0</m:t>
                                </m:r>
                              </m:e>
                            </m:mr>
                            <m:mr>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2,1</m:t>
                                    </m:r>
                                  </m:sub>
                                </m:sSub>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2,2</m:t>
                                    </m:r>
                                  </m:sub>
                                </m:sSub>
                              </m:e>
                              <m:e>
                                <m:r>
                                  <a:rPr lang="fr-FR" sz="2400" i="1">
                                    <a:latin typeface="Cambria Math" panose="02040503050406030204" pitchFamily="18" charset="0"/>
                                  </a:rPr>
                                  <m:t>⋱</m:t>
                                </m:r>
                              </m:e>
                              <m:e>
                                <m:r>
                                  <a:rPr lang="fr-FR" sz="2400" i="1">
                                    <a:latin typeface="Cambria Math" panose="02040503050406030204" pitchFamily="18" charset="0"/>
                                  </a:rPr>
                                  <m:t>⋮</m:t>
                                </m:r>
                              </m:e>
                            </m:mr>
                            <m:mr>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0</m:t>
                                </m:r>
                              </m:e>
                            </m:mr>
                            <m:mr>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𝑛</m:t>
                                    </m:r>
                                    <m:r>
                                      <a:rPr lang="fr-FR" sz="2400" b="0" i="1" smtClean="0">
                                        <a:latin typeface="Cambria Math" panose="02040503050406030204" pitchFamily="18" charset="0"/>
                                      </a:rPr>
                                      <m:t>,1</m:t>
                                    </m:r>
                                  </m:sub>
                                </m:sSub>
                              </m:e>
                              <m:e>
                                <m:r>
                                  <a:rPr lang="fr-FR" sz="2400" i="1">
                                    <a:latin typeface="Cambria Math" panose="02040503050406030204" pitchFamily="18" charset="0"/>
                                  </a:rPr>
                                  <m:t>…</m:t>
                                </m:r>
                              </m:e>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𝑛</m:t>
                                    </m:r>
                                    <m:r>
                                      <a:rPr lang="fr-FR" sz="2400" b="0" i="1" smtClean="0">
                                        <a:latin typeface="Cambria Math" panose="02040503050406030204" pitchFamily="18" charset="0"/>
                                      </a:rPr>
                                      <m:t>−1</m:t>
                                    </m:r>
                                  </m:sub>
                                </m:sSub>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𝑛</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950138"/>
              </a:xfrm>
              <a:prstGeom prst="rect">
                <a:avLst/>
              </a:prstGeom>
              <a:blipFill>
                <a:blip r:embed="rId3"/>
                <a:stretch>
                  <a:fillRect l="-843" t="-1023"/>
                </a:stretch>
              </a:blipFill>
            </p:spPr>
            <p:txBody>
              <a:bodyPr/>
              <a:lstStyle/>
              <a:p>
                <a:r>
                  <a:rPr lang="fr-FR">
                    <a:noFill/>
                  </a:rPr>
                  <a:t> </a:t>
                </a:r>
              </a:p>
            </p:txBody>
          </p:sp>
        </mc:Fallback>
      </mc:AlternateContent>
    </p:spTree>
    <p:extLst>
      <p:ext uri="{BB962C8B-B14F-4D97-AF65-F5344CB8AC3E}">
        <p14:creationId xmlns:p14="http://schemas.microsoft.com/office/powerpoint/2010/main" val="3062327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015219"/>
              </a:xfrm>
              <a:prstGeom prst="rect">
                <a:avLst/>
              </a:prstGeom>
              <a:noFill/>
            </p:spPr>
            <p:txBody>
              <a:bodyPr wrap="square" rtlCol="0">
                <a:spAutoFit/>
              </a:bodyPr>
              <a:lstStyle/>
              <a:p>
                <a:r>
                  <a:rPr lang="fr-FR" sz="2400" b="1" dirty="0"/>
                  <a:t>Matrices triangulaire supérieure &amp; inférieure : exemple</a:t>
                </a:r>
              </a:p>
              <a:p>
                <a:endParaRPr lang="fr-FR" sz="2400" dirty="0"/>
              </a:p>
              <a:p>
                <a:pPr marL="342900" indent="-342900">
                  <a:buFont typeface="Arial" panose="020B0604020202020204" pitchFamily="34" charset="0"/>
                  <a:buChar char="•"/>
                </a:pPr>
                <a:r>
                  <a:rPr lang="fr-FR" sz="2400" dirty="0"/>
                  <a:t>Voici une matrice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3</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qui est triangulaire supérieure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3"/>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−5</m:t>
                                </m:r>
                              </m:e>
                              <m:e>
                                <m:r>
                                  <a:rPr lang="fr-FR" sz="2400" b="0" i="1" smtClean="0">
                                    <a:latin typeface="Cambria Math" panose="02040503050406030204" pitchFamily="18" charset="0"/>
                                  </a:rPr>
                                  <m:t>3</m:t>
                                </m:r>
                              </m:e>
                            </m:mr>
                            <m:mr>
                              <m:e>
                                <m:r>
                                  <a:rPr lang="fr-FR" sz="2400" b="0" i="1" smtClean="0">
                                    <a:latin typeface="Cambria Math" panose="02040503050406030204" pitchFamily="18" charset="0"/>
                                  </a:rPr>
                                  <m:t>0</m:t>
                                </m:r>
                              </m:e>
                              <m:e>
                                <m:r>
                                  <a:rPr lang="fr-FR" sz="2400" b="0" i="1" smtClean="0">
                                    <a:latin typeface="Cambria Math" panose="02040503050406030204" pitchFamily="18" charset="0"/>
                                  </a:rPr>
                                  <m:t>−2</m:t>
                                </m:r>
                              </m:e>
                              <m:e>
                                <m:r>
                                  <a:rPr lang="fr-FR" sz="2400" b="0" i="1" smtClean="0">
                                    <a:latin typeface="Cambria Math" panose="02040503050406030204" pitchFamily="18" charset="0"/>
                                  </a:rPr>
                                  <m:t>1</m:t>
                                </m:r>
                              </m:e>
                            </m:mr>
                            <m:mr>
                              <m:e>
                                <m:r>
                                  <a:rPr lang="fr-FR" sz="2400" b="0" i="1" smtClean="0">
                                    <a:latin typeface="Cambria Math" panose="02040503050406030204" pitchFamily="18" charset="0"/>
                                  </a:rPr>
                                  <m:t>0</m:t>
                                </m:r>
                              </m:e>
                              <m:e>
                                <m:r>
                                  <a:rPr lang="fr-FR" sz="2400" b="0" i="1" smtClean="0">
                                    <a:latin typeface="Cambria Math" panose="02040503050406030204" pitchFamily="18" charset="0"/>
                                  </a:rPr>
                                  <m:t>0</m:t>
                                </m:r>
                              </m:e>
                              <m:e>
                                <m:r>
                                  <a:rPr lang="fr-FR" sz="2400" b="0" i="1" smtClean="0">
                                    <a:latin typeface="Cambria Math" panose="02040503050406030204" pitchFamily="18" charset="0"/>
                                  </a:rPr>
                                  <m:t>0</m:t>
                                </m:r>
                              </m:e>
                            </m:mr>
                          </m:m>
                        </m:e>
                      </m:d>
                    </m:oMath>
                  </m:oMathPara>
                </a14:m>
                <a:endParaRPr lang="fr-FR" sz="2400" dirty="0"/>
              </a:p>
              <a:p>
                <a:endParaRPr lang="fr-FR" sz="2400" dirty="0"/>
              </a:p>
              <a:p>
                <a:endParaRPr lang="fr-FR" sz="2400" dirty="0"/>
              </a:p>
              <a:p>
                <a:pPr marL="342900" indent="-342900">
                  <a:buFont typeface="Arial" panose="020B0604020202020204" pitchFamily="34" charset="0"/>
                  <a:buChar char="•"/>
                </a:pPr>
                <a:r>
                  <a:rPr lang="fr-FR" sz="2400" dirty="0"/>
                  <a:t>Et voici une matrice </a:t>
                </a:r>
                <a14:m>
                  <m:oMath xmlns:m="http://schemas.openxmlformats.org/officeDocument/2006/math">
                    <m:r>
                      <a:rPr lang="fr-FR" sz="2400" b="0" i="1" smtClean="0">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3</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qui est triangulaire inférieure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3"/>
                                    <m:mcJc m:val="center"/>
                                  </m:mcPr>
                                </m:mc>
                              </m:mcs>
                              <m:ctrlPr>
                                <a:rPr lang="fr-FR" sz="2400" i="1">
                                  <a:latin typeface="Cambria Math" panose="02040503050406030204" pitchFamily="18" charset="0"/>
                                </a:rPr>
                              </m:ctrlPr>
                            </m:mPr>
                            <m:mr>
                              <m:e>
                                <m:r>
                                  <a:rPr lang="fr-FR" sz="2400" b="0" i="1" smtClean="0">
                                    <a:latin typeface="Cambria Math" panose="02040503050406030204" pitchFamily="18" charset="0"/>
                                  </a:rPr>
                                  <m:t>3</m:t>
                                </m:r>
                              </m:e>
                              <m:e>
                                <m:r>
                                  <a:rPr lang="fr-FR" sz="2400" b="0" i="1" smtClean="0">
                                    <a:latin typeface="Cambria Math" panose="02040503050406030204" pitchFamily="18" charset="0"/>
                                  </a:rPr>
                                  <m:t>0</m:t>
                                </m:r>
                              </m:e>
                              <m:e>
                                <m:r>
                                  <a:rPr lang="fr-FR" sz="2400" b="0" i="1" smtClean="0">
                                    <a:latin typeface="Cambria Math" panose="02040503050406030204" pitchFamily="18" charset="0"/>
                                  </a:rPr>
                                  <m:t>0</m:t>
                                </m:r>
                              </m:e>
                            </m:mr>
                            <m:mr>
                              <m:e>
                                <m:r>
                                  <a:rPr lang="fr-FR" sz="2400" b="0" i="1" smtClean="0">
                                    <a:latin typeface="Cambria Math" panose="02040503050406030204" pitchFamily="18" charset="0"/>
                                  </a:rPr>
                                  <m:t>5</m:t>
                                </m:r>
                              </m:e>
                              <m:e>
                                <m:r>
                                  <a:rPr lang="fr-FR" sz="2400" i="1">
                                    <a:latin typeface="Cambria Math" panose="02040503050406030204" pitchFamily="18" charset="0"/>
                                  </a:rPr>
                                  <m:t>2</m:t>
                                </m:r>
                              </m:e>
                              <m:e>
                                <m:r>
                                  <a:rPr lang="fr-FR" sz="2400" b="0" i="1" smtClean="0">
                                    <a:latin typeface="Cambria Math" panose="02040503050406030204" pitchFamily="18" charset="0"/>
                                  </a:rPr>
                                  <m:t>0</m:t>
                                </m:r>
                              </m:e>
                            </m:mr>
                            <m:mr>
                              <m:e>
                                <m:r>
                                  <a:rPr lang="fr-FR" sz="2400" i="1">
                                    <a:latin typeface="Cambria Math" panose="02040503050406030204" pitchFamily="18" charset="0"/>
                                  </a:rPr>
                                  <m:t>0</m:t>
                                </m:r>
                              </m:e>
                              <m:e>
                                <m:r>
                                  <a:rPr lang="fr-FR" sz="2400" b="0" i="1" smtClean="0">
                                    <a:latin typeface="Cambria Math" panose="02040503050406030204" pitchFamily="18" charset="0"/>
                                  </a:rPr>
                                  <m:t>4</m:t>
                                </m:r>
                              </m:e>
                              <m:e>
                                <m:r>
                                  <a:rPr lang="fr-FR" sz="2400" b="0" i="1" smtClean="0">
                                    <a:latin typeface="Cambria Math" panose="02040503050406030204" pitchFamily="18" charset="0"/>
                                  </a:rPr>
                                  <m:t>−1</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015219"/>
              </a:xfrm>
              <a:prstGeom prst="rect">
                <a:avLst/>
              </a:prstGeom>
              <a:blipFill>
                <a:blip r:embed="rId2"/>
                <a:stretch>
                  <a:fillRect l="-843" t="-1010"/>
                </a:stretch>
              </a:blipFill>
            </p:spPr>
            <p:txBody>
              <a:bodyPr/>
              <a:lstStyle/>
              <a:p>
                <a:r>
                  <a:rPr lang="fr-FR">
                    <a:noFill/>
                  </a:rPr>
                  <a:t> </a:t>
                </a:r>
              </a:p>
            </p:txBody>
          </p:sp>
        </mc:Fallback>
      </mc:AlternateContent>
    </p:spTree>
    <p:extLst>
      <p:ext uri="{BB962C8B-B14F-4D97-AF65-F5344CB8AC3E}">
        <p14:creationId xmlns:p14="http://schemas.microsoft.com/office/powerpoint/2010/main" val="2936034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D2683"/>
        </a:solidFill>
        <a:effectLst/>
      </p:bgPr>
    </p:bg>
    <p:spTree>
      <p:nvGrpSpPr>
        <p:cNvPr id="1" name=""/>
        <p:cNvGrpSpPr/>
        <p:nvPr/>
      </p:nvGrpSpPr>
      <p:grpSpPr>
        <a:xfrm>
          <a:off x="0" y="0"/>
          <a:ext cx="0" cy="0"/>
          <a:chOff x="0" y="0"/>
          <a:chExt cx="0" cy="0"/>
        </a:xfrm>
      </p:grpSpPr>
      <p:pic>
        <p:nvPicPr>
          <p:cNvPr id="3" name="Graphique 2" descr="Questions avec un remplissage uni">
            <a:extLst>
              <a:ext uri="{FF2B5EF4-FFF2-40B4-BE49-F238E27FC236}">
                <a16:creationId xmlns:a16="http://schemas.microsoft.com/office/drawing/2014/main" id="{117F3F9E-E45E-9844-8215-AA148A5923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56000" y="1989000"/>
            <a:ext cx="2880000" cy="2880000"/>
          </a:xfrm>
          <a:prstGeom prst="rect">
            <a:avLst/>
          </a:prstGeom>
        </p:spPr>
      </p:pic>
      <p:sp>
        <p:nvSpPr>
          <p:cNvPr id="5" name="Titre 1">
            <a:extLst>
              <a:ext uri="{FF2B5EF4-FFF2-40B4-BE49-F238E27FC236}">
                <a16:creationId xmlns:a16="http://schemas.microsoft.com/office/drawing/2014/main" id="{916DC45A-DBFE-AF41-8A5A-2D912BEF7316}"/>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bg1"/>
                </a:solidFill>
              </a:rPr>
              <a:t>1. Définitions.</a:t>
            </a:r>
            <a:endParaRPr lang="fr-FR" sz="3200" dirty="0"/>
          </a:p>
        </p:txBody>
      </p:sp>
    </p:spTree>
    <p:extLst>
      <p:ext uri="{BB962C8B-B14F-4D97-AF65-F5344CB8AC3E}">
        <p14:creationId xmlns:p14="http://schemas.microsoft.com/office/powerpoint/2010/main" val="1926402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D2683"/>
        </a:solid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AC0B1E25-C870-E44C-9AEC-2F6389ADF8D7}"/>
              </a:ext>
            </a:extLst>
          </p:cNvPr>
          <p:cNvSpPr txBox="1">
            <a:spLocks/>
          </p:cNvSpPr>
          <p:nvPr/>
        </p:nvSpPr>
        <p:spPr>
          <a:xfrm>
            <a:off x="831850" y="1709738"/>
            <a:ext cx="10515600" cy="2851200"/>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5400" dirty="0"/>
          </a:p>
          <a:p>
            <a:endParaRPr lang="fr-FR" sz="5400" dirty="0"/>
          </a:p>
          <a:p>
            <a:endParaRPr lang="fr-FR" sz="5400" dirty="0"/>
          </a:p>
          <a:p>
            <a:r>
              <a:rPr lang="fr-FR" sz="5400" dirty="0">
                <a:solidFill>
                  <a:schemeClr val="bg1"/>
                </a:solidFill>
              </a:rPr>
              <a:t>2. Opérations.</a:t>
            </a:r>
          </a:p>
        </p:txBody>
      </p:sp>
    </p:spTree>
    <p:extLst>
      <p:ext uri="{BB962C8B-B14F-4D97-AF65-F5344CB8AC3E}">
        <p14:creationId xmlns:p14="http://schemas.microsoft.com/office/powerpoint/2010/main" val="227131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503138"/>
              </a:xfrm>
              <a:prstGeom prst="rect">
                <a:avLst/>
              </a:prstGeom>
              <a:noFill/>
            </p:spPr>
            <p:txBody>
              <a:bodyPr wrap="square" rtlCol="0">
                <a:spAutoFit/>
              </a:bodyPr>
              <a:lstStyle/>
              <a:p>
                <a:r>
                  <a:rPr lang="fr-FR" sz="2400" b="1" dirty="0"/>
                  <a:t>Addition de deux matrices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définit la </a:t>
                </a:r>
                <a:r>
                  <a:rPr lang="fr-FR" sz="2400" b="1" dirty="0"/>
                  <a:t>somme</a:t>
                </a:r>
                <a:r>
                  <a:rPr lang="fr-FR" sz="2400" dirty="0"/>
                  <a:t> de </a:t>
                </a:r>
                <a14:m>
                  <m:oMath xmlns:m="http://schemas.openxmlformats.org/officeDocument/2006/math">
                    <m:r>
                      <a:rPr lang="fr-FR" sz="2400" b="0" i="1" smtClean="0">
                        <a:latin typeface="Cambria Math" panose="02040503050406030204" pitchFamily="18" charset="0"/>
                      </a:rPr>
                      <m:t>𝐴</m:t>
                    </m:r>
                  </m:oMath>
                </a14:m>
                <a:r>
                  <a:rPr lang="fr-FR" sz="2400" dirty="0"/>
                  <a:t> et </a:t>
                </a:r>
                <a14:m>
                  <m:oMath xmlns:m="http://schemas.openxmlformats.org/officeDocument/2006/math">
                    <m:r>
                      <a:rPr lang="fr-FR" sz="2400" b="0" i="1" smtClean="0">
                        <a:latin typeface="Cambria Math" panose="02040503050406030204" pitchFamily="18" charset="0"/>
                      </a:rPr>
                      <m:t>𝐵</m:t>
                    </m:r>
                  </m:oMath>
                </a14:m>
                <a:r>
                  <a:rPr lang="fr-FR" sz="2400" dirty="0"/>
                  <a:t> comme étant la matrice </a:t>
                </a:r>
                <a14:m>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vérifiant </a:t>
                </a:r>
              </a:p>
              <a:p>
                <a:endParaRPr lang="fr-FR" sz="2400" dirty="0"/>
              </a:p>
              <a:p>
                <a:pPr/>
                <a14:m>
                  <m:oMathPara xmlns:m="http://schemas.openxmlformats.org/officeDocument/2006/math">
                    <m:oMathParaPr>
                      <m:jc m:val="centerGroup"/>
                    </m:oMathParaPr>
                    <m:oMath xmlns:m="http://schemas.openxmlformats.org/officeDocument/2006/math">
                      <m:r>
                        <a:rPr lang="fr-FR" sz="240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 1≤</m:t>
                      </m:r>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r>
                        <a:rPr lang="fr-FR" sz="2400" b="0" i="1" smtClean="0">
                          <a:latin typeface="Cambria Math" panose="02040503050406030204" pitchFamily="18" charset="0"/>
                          <a:ea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𝑗</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𝑝</m:t>
                      </m:r>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𝑐</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sub>
                      </m:sSub>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𝑎</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sub>
                      </m:sSub>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𝑏</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sub>
                      </m:sSub>
                    </m:oMath>
                  </m:oMathPara>
                </a14:m>
                <a:endParaRPr lang="fr-FR" sz="2400" dirty="0"/>
              </a:p>
              <a:p>
                <a:endParaRPr lang="fr-FR" sz="2400" dirty="0"/>
              </a:p>
              <a:p>
                <a:pPr marL="342900" indent="-342900">
                  <a:buFont typeface="Arial" panose="020B0604020202020204" pitchFamily="34" charset="0"/>
                  <a:buChar char="•"/>
                </a:pPr>
                <a:r>
                  <a:rPr lang="fr-FR" sz="2400" dirty="0"/>
                  <a:t>On note alors </a:t>
                </a:r>
                <a14:m>
                  <m:oMath xmlns:m="http://schemas.openxmlformats.org/officeDocument/2006/math">
                    <m:r>
                      <a:rPr lang="fr-FR" sz="2400" b="0" i="1" smtClean="0">
                        <a:latin typeface="Cambria Math" panose="02040503050406030204" pitchFamily="18" charset="0"/>
                      </a:rPr>
                      <m:t>𝐶</m:t>
                    </m:r>
                    <m:r>
                      <a:rPr lang="fr-FR" sz="2400" b="0" i="1" smtClean="0">
                        <a:latin typeface="Cambria Math" panose="02040503050406030204" pitchFamily="18" charset="0"/>
                      </a:rPr>
                      <m:t>=</m:t>
                    </m:r>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503138"/>
              </a:xfrm>
              <a:prstGeom prst="rect">
                <a:avLst/>
              </a:prstGeom>
              <a:blipFill>
                <a:blip r:embed="rId3"/>
                <a:stretch>
                  <a:fillRect l="-843" t="-1444" b="-2888"/>
                </a:stretch>
              </a:blipFill>
            </p:spPr>
            <p:txBody>
              <a:bodyPr/>
              <a:lstStyle/>
              <a:p>
                <a:r>
                  <a:rPr lang="fr-FR">
                    <a:noFill/>
                  </a:rPr>
                  <a:t> </a:t>
                </a:r>
              </a:p>
            </p:txBody>
          </p:sp>
        </mc:Fallback>
      </mc:AlternateContent>
      <p:pic>
        <p:nvPicPr>
          <p:cNvPr id="5" name="Graphique 4" descr="Badge à suivre avec un remplissage uni">
            <a:extLst>
              <a:ext uri="{FF2B5EF4-FFF2-40B4-BE49-F238E27FC236}">
                <a16:creationId xmlns:a16="http://schemas.microsoft.com/office/drawing/2014/main" id="{8D4008FF-C3C3-B74A-9B34-1E791C9735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3812561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1938992"/>
          </a:xfrm>
          <a:prstGeom prst="rect">
            <a:avLst/>
          </a:prstGeom>
          <a:noFill/>
        </p:spPr>
        <p:txBody>
          <a:bodyPr wrap="square" rtlCol="0">
            <a:spAutoFit/>
          </a:bodyPr>
          <a:lstStyle/>
          <a:p>
            <a:r>
              <a:rPr lang="fr-FR" sz="2400" b="1" dirty="0"/>
              <a:t>Addition de deux matrices : contrainte</a:t>
            </a:r>
          </a:p>
          <a:p>
            <a:endParaRPr lang="fr-FR" sz="2400" dirty="0"/>
          </a:p>
          <a:p>
            <a:pPr marL="342900" indent="-342900">
              <a:buFont typeface="Arial" panose="020B0604020202020204" pitchFamily="34" charset="0"/>
              <a:buChar char="•"/>
            </a:pPr>
            <a:r>
              <a:rPr lang="fr-FR" sz="2400" dirty="0"/>
              <a:t>Pour pouvoir définir la somme de deux matrices il est donc nécessaire qu'elles soient de même taille, </a:t>
            </a:r>
            <a:r>
              <a:rPr lang="fr-FR" sz="2400" i="1" dirty="0"/>
              <a:t>i.e.</a:t>
            </a:r>
            <a:r>
              <a:rPr lang="fr-FR" sz="2400" dirty="0"/>
              <a:t> qu'elles possèdent le même nombre de lignes et de colonnes.</a:t>
            </a:r>
          </a:p>
        </p:txBody>
      </p:sp>
      <p:pic>
        <p:nvPicPr>
          <p:cNvPr id="7" name="Graphique 6" descr="Sifflet avec un remplissage uni">
            <a:extLst>
              <a:ext uri="{FF2B5EF4-FFF2-40B4-BE49-F238E27FC236}">
                <a16:creationId xmlns:a16="http://schemas.microsoft.com/office/drawing/2014/main" id="{D29398D2-ECA1-724F-81B9-F426033509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2674538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324325"/>
              </a:xfrm>
              <a:prstGeom prst="rect">
                <a:avLst/>
              </a:prstGeom>
              <a:noFill/>
            </p:spPr>
            <p:txBody>
              <a:bodyPr wrap="square" rtlCol="0">
                <a:spAutoFit/>
              </a:bodyPr>
              <a:lstStyle/>
              <a:p>
                <a:r>
                  <a:rPr lang="fr-FR" sz="2400" b="1" dirty="0"/>
                  <a:t>Addition de deux matrices : exemple</a:t>
                </a:r>
              </a:p>
              <a:p>
                <a:endParaRPr lang="fr-FR" sz="2400" dirty="0"/>
              </a:p>
              <a:p>
                <a:pPr marL="342900" indent="-342900">
                  <a:buFont typeface="Arial" panose="020B0604020202020204" pitchFamily="34" charset="0"/>
                  <a:buChar char="•"/>
                </a:pPr>
                <a:r>
                  <a:rPr lang="fr-FR" sz="2400" dirty="0"/>
                  <a:t>Considérons les matrices </a:t>
                </a:r>
                <a14:m>
                  <m:oMath xmlns:m="http://schemas.openxmlformats.org/officeDocument/2006/math">
                    <m:r>
                      <a:rPr lang="fr-FR" sz="2400" i="1">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2,3</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endParaRPr lang="fr-FR" sz="2400" dirty="0"/>
              </a:p>
              <a:p>
                <a:endParaRPr lang="fr-FR" sz="2400" dirty="0"/>
              </a:p>
              <a:p>
                <a:pPr algn="ct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3"/>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0</m:t>
                                </m:r>
                              </m:e>
                              <m:e>
                                <m:r>
                                  <a:rPr lang="fr-FR" sz="2400" b="0" i="1" smtClean="0">
                                    <a:latin typeface="Cambria Math" panose="02040503050406030204" pitchFamily="18" charset="0"/>
                                  </a:rPr>
                                  <m:t>−1</m:t>
                                </m:r>
                              </m:e>
                            </m:mr>
                            <m:mr>
                              <m:e>
                                <m:r>
                                  <a:rPr lang="fr-FR" sz="2400" b="0" i="1" smtClean="0">
                                    <a:latin typeface="Cambria Math" panose="02040503050406030204" pitchFamily="18" charset="0"/>
                                  </a:rPr>
                                  <m:t>2</m:t>
                                </m:r>
                              </m:e>
                              <m:e>
                                <m:r>
                                  <a:rPr lang="fr-FR" sz="2400" b="0" i="1" smtClean="0">
                                    <a:latin typeface="Cambria Math" panose="02040503050406030204" pitchFamily="18" charset="0"/>
                                  </a:rPr>
                                  <m:t>1</m:t>
                                </m:r>
                              </m:e>
                              <m:e>
                                <m:r>
                                  <a:rPr lang="fr-FR" sz="2400" b="0" i="1" smtClean="0">
                                    <a:latin typeface="Cambria Math" panose="02040503050406030204" pitchFamily="18" charset="0"/>
                                  </a:rPr>
                                  <m:t>4</m:t>
                                </m:r>
                              </m:e>
                            </m:mr>
                          </m:m>
                        </m:e>
                      </m:d>
                      <m:r>
                        <a:rPr lang="fr-FR" sz="2400" b="0" i="1" smtClean="0">
                          <a:latin typeface="Cambria Math" panose="02040503050406030204" pitchFamily="18" charset="0"/>
                        </a:rPr>
                        <m:t>,      </m:t>
                      </m:r>
                      <m:r>
                        <a:rPr lang="fr-FR" sz="2400" b="0" i="1" smtClean="0">
                          <a:latin typeface="Cambria Math" panose="02040503050406030204" pitchFamily="18" charset="0"/>
                        </a:rPr>
                        <m:t>𝐵</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3"/>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0</m:t>
                                </m:r>
                              </m:e>
                              <m:e>
                                <m:r>
                                  <a:rPr lang="fr-FR" sz="2400" b="0" i="1" smtClean="0">
                                    <a:latin typeface="Cambria Math" panose="02040503050406030204" pitchFamily="18" charset="0"/>
                                  </a:rPr>
                                  <m:t>−1</m:t>
                                </m:r>
                              </m:e>
                              <m:e>
                                <m:r>
                                  <a:rPr lang="fr-FR" sz="2400" b="0" i="1" smtClean="0">
                                    <a:latin typeface="Cambria Math" panose="02040503050406030204" pitchFamily="18" charset="0"/>
                                  </a:rPr>
                                  <m:t>−2</m:t>
                                </m:r>
                              </m:e>
                            </m:mr>
                            <m:mr>
                              <m:e>
                                <m:r>
                                  <a:rPr lang="fr-FR" sz="2400" b="0" i="1" smtClean="0">
                                    <a:latin typeface="Cambria Math" panose="02040503050406030204" pitchFamily="18" charset="0"/>
                                  </a:rPr>
                                  <m:t>−3</m:t>
                                </m:r>
                              </m:e>
                              <m:e>
                                <m:r>
                                  <a:rPr lang="fr-FR" sz="2400" b="0" i="1" smtClean="0">
                                    <a:latin typeface="Cambria Math" panose="02040503050406030204" pitchFamily="18" charset="0"/>
                                  </a:rPr>
                                  <m:t>1</m:t>
                                </m:r>
                              </m:e>
                              <m:e>
                                <m:r>
                                  <a:rPr lang="fr-FR" sz="2400" b="0" i="1" smtClean="0">
                                    <a:latin typeface="Cambria Math" panose="02040503050406030204" pitchFamily="18" charset="0"/>
                                  </a:rPr>
                                  <m:t>5</m:t>
                                </m:r>
                              </m:e>
                            </m:mr>
                          </m:m>
                        </m:e>
                      </m:d>
                    </m:oMath>
                  </m:oMathPara>
                </a14:m>
                <a:endParaRPr lang="fr-FR" sz="2400" dirty="0"/>
              </a:p>
              <a:p>
                <a:endParaRPr lang="fr-FR" sz="2400" dirty="0"/>
              </a:p>
              <a:p>
                <a:pPr marL="342900" indent="-342900">
                  <a:buFont typeface="Arial" panose="020B0604020202020204" pitchFamily="34" charset="0"/>
                  <a:buChar char="•"/>
                </a:pPr>
                <a:r>
                  <a:rPr lang="fr-FR" sz="2400" dirty="0"/>
                  <a:t>Ces deux matrices possèdent chacune deux lignes et trois colonnes, on peut donc les additionner. On a alors </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𝐶</m:t>
                      </m:r>
                      <m:r>
                        <a:rPr lang="fr-FR" sz="2400" b="0" i="1" smtClean="0">
                          <a:latin typeface="Cambria Math" panose="02040503050406030204" pitchFamily="18" charset="0"/>
                        </a:rPr>
                        <m:t>=</m:t>
                      </m:r>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3"/>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−1</m:t>
                                </m:r>
                              </m:e>
                              <m:e>
                                <m:r>
                                  <a:rPr lang="fr-FR" sz="2400" b="0" i="1" smtClean="0">
                                    <a:latin typeface="Cambria Math" panose="02040503050406030204" pitchFamily="18" charset="0"/>
                                  </a:rPr>
                                  <m:t>−3</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2</m:t>
                                </m:r>
                              </m:e>
                              <m:e>
                                <m:r>
                                  <a:rPr lang="fr-FR" sz="2400" b="0" i="1" smtClean="0">
                                    <a:latin typeface="Cambria Math" panose="02040503050406030204" pitchFamily="18" charset="0"/>
                                  </a:rPr>
                                  <m:t>9</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324325"/>
              </a:xfrm>
              <a:prstGeom prst="rect">
                <a:avLst/>
              </a:prstGeom>
              <a:blipFill>
                <a:blip r:embed="rId2"/>
                <a:stretch>
                  <a:fillRect l="-843" t="-1170"/>
                </a:stretch>
              </a:blipFill>
            </p:spPr>
            <p:txBody>
              <a:bodyPr/>
              <a:lstStyle/>
              <a:p>
                <a:r>
                  <a:rPr lang="fr-FR">
                    <a:noFill/>
                  </a:rPr>
                  <a:t> </a:t>
                </a:r>
              </a:p>
            </p:txBody>
          </p:sp>
        </mc:Fallback>
      </mc:AlternateContent>
    </p:spTree>
    <p:extLst>
      <p:ext uri="{BB962C8B-B14F-4D97-AF65-F5344CB8AC3E}">
        <p14:creationId xmlns:p14="http://schemas.microsoft.com/office/powerpoint/2010/main" val="1816888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017271"/>
              </a:xfrm>
              <a:prstGeom prst="rect">
                <a:avLst/>
              </a:prstGeom>
              <a:noFill/>
            </p:spPr>
            <p:txBody>
              <a:bodyPr wrap="square" rtlCol="0">
                <a:spAutoFit/>
              </a:bodyPr>
              <a:lstStyle/>
              <a:p>
                <a:r>
                  <a:rPr lang="fr-FR" sz="2400" b="1" dirty="0"/>
                  <a:t>Addition de deux matrices : exemple (suite)</a:t>
                </a:r>
              </a:p>
              <a:p>
                <a:endParaRPr lang="fr-FR" sz="2400" dirty="0"/>
              </a:p>
              <a:p>
                <a:pPr marL="342900" indent="-342900">
                  <a:buFont typeface="Arial" panose="020B0604020202020204" pitchFamily="34" charset="0"/>
                  <a:buChar char="•"/>
                </a:pPr>
                <a:r>
                  <a:rPr lang="fr-FR" sz="2400" dirty="0"/>
                  <a:t>Exemple du coefficient situé sur la seconde ligne et première colonne de </a:t>
                </a:r>
                <a14:m>
                  <m:oMath xmlns:m="http://schemas.openxmlformats.org/officeDocument/2006/math">
                    <m:r>
                      <a:rPr lang="fr-FR" sz="2400" b="0" i="1" smtClean="0">
                        <a:latin typeface="Cambria Math" panose="02040503050406030204" pitchFamily="18" charset="0"/>
                      </a:rPr>
                      <m:t>𝐶</m:t>
                    </m:r>
                  </m:oMath>
                </a14:m>
                <a:endParaRPr lang="fr-FR" sz="2400" dirty="0"/>
              </a:p>
              <a:p>
                <a:pPr marL="342900" indent="-342900">
                  <a:buFont typeface="Arial" panose="020B0604020202020204" pitchFamily="34" charset="0"/>
                  <a:buChar char="•"/>
                </a:pPr>
                <a:endParaRPr lang="fr-FR" sz="2400" dirty="0"/>
              </a:p>
              <a:p>
                <a:pPr algn="ctr"/>
                <a:r>
                  <a:rPr lang="fr-FR" sz="2400" dirty="0"/>
                  <a:t> </a:t>
                </a:r>
                <a14:m>
                  <m:oMath xmlns:m="http://schemas.openxmlformats.org/officeDocument/2006/math">
                    <m:r>
                      <a:rPr lang="fr-FR" sz="2400" i="1">
                        <a:latin typeface="Cambria Math" panose="02040503050406030204" pitchFamily="18" charset="0"/>
                      </a:rPr>
                      <m:t>𝐶</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3"/>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i="1">
                                  <a:latin typeface="Cambria Math" panose="02040503050406030204" pitchFamily="18" charset="0"/>
                                </a:rPr>
                                <m:t>−1</m:t>
                              </m:r>
                            </m:e>
                            <m:e>
                              <m:r>
                                <a:rPr lang="fr-FR" sz="2400" i="1">
                                  <a:latin typeface="Cambria Math" panose="02040503050406030204" pitchFamily="18" charset="0"/>
                                </a:rPr>
                                <m:t>−3</m:t>
                              </m:r>
                            </m:e>
                          </m:mr>
                          <m:mr>
                            <m:e>
                              <m:r>
                                <a:rPr lang="fr-FR" sz="2400" i="1" smtClean="0">
                                  <a:solidFill>
                                    <a:srgbClr val="FF0000"/>
                                  </a:solidFill>
                                  <a:latin typeface="Cambria Math" panose="02040503050406030204" pitchFamily="18" charset="0"/>
                                </a:rPr>
                                <m:t>−1</m:t>
                              </m:r>
                            </m:e>
                            <m:e>
                              <m:r>
                                <a:rPr lang="fr-FR" sz="2400" i="1">
                                  <a:latin typeface="Cambria Math" panose="02040503050406030204" pitchFamily="18" charset="0"/>
                                </a:rPr>
                                <m:t>2</m:t>
                              </m:r>
                            </m:e>
                            <m:e>
                              <m:r>
                                <a:rPr lang="fr-FR" sz="2400" i="1">
                                  <a:latin typeface="Cambria Math" panose="02040503050406030204" pitchFamily="18" charset="0"/>
                                </a:rPr>
                                <m:t>9</m:t>
                              </m:r>
                            </m:e>
                          </m:mr>
                        </m:m>
                      </m:e>
                    </m:d>
                  </m:oMath>
                </a14:m>
                <a:endParaRPr lang="fr-FR" sz="2400" dirty="0"/>
              </a:p>
              <a:p>
                <a:pPr algn="ctr"/>
                <a:endParaRPr lang="fr-FR" sz="2400" dirty="0"/>
              </a:p>
              <a:p>
                <a:pPr marL="342900" indent="-342900">
                  <a:buFont typeface="Arial" panose="020B0604020202020204" pitchFamily="34" charset="0"/>
                  <a:buChar char="•"/>
                </a:pPr>
                <a:r>
                  <a:rPr lang="fr-FR" sz="2400" dirty="0"/>
                  <a:t>Il faut considérer les coefficients situés eux aussi sur la seconde ligne et première colonne de </a:t>
                </a:r>
                <a14:m>
                  <m:oMath xmlns:m="http://schemas.openxmlformats.org/officeDocument/2006/math">
                    <m:r>
                      <a:rPr lang="fr-FR" sz="2400" b="0" i="1" smtClean="0">
                        <a:latin typeface="Cambria Math" panose="02040503050406030204" pitchFamily="18" charset="0"/>
                      </a:rPr>
                      <m:t>𝐴</m:t>
                    </m:r>
                  </m:oMath>
                </a14:m>
                <a:r>
                  <a:rPr lang="fr-FR" sz="2400" dirty="0"/>
                  <a:t> et </a:t>
                </a:r>
                <a14:m>
                  <m:oMath xmlns:m="http://schemas.openxmlformats.org/officeDocument/2006/math">
                    <m:r>
                      <a:rPr lang="fr-FR" sz="2400" b="0" i="1" smtClean="0">
                        <a:latin typeface="Cambria Math" panose="02040503050406030204" pitchFamily="18" charset="0"/>
                      </a:rPr>
                      <m:t>𝐵</m:t>
                    </m:r>
                  </m:oMath>
                </a14:m>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3"/>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i="1">
                                    <a:latin typeface="Cambria Math" panose="02040503050406030204" pitchFamily="18" charset="0"/>
                                  </a:rPr>
                                  <m:t>0</m:t>
                                </m:r>
                              </m:e>
                              <m:e>
                                <m:r>
                                  <a:rPr lang="fr-FR" sz="2400" i="1">
                                    <a:latin typeface="Cambria Math" panose="02040503050406030204" pitchFamily="18" charset="0"/>
                                  </a:rPr>
                                  <m:t>−1</m:t>
                                </m:r>
                              </m:e>
                            </m:mr>
                            <m:mr>
                              <m:e>
                                <m:r>
                                  <a:rPr lang="fr-FR" sz="2400" i="1" smtClean="0">
                                    <a:solidFill>
                                      <a:srgbClr val="FF0000"/>
                                    </a:solidFill>
                                    <a:latin typeface="Cambria Math" panose="02040503050406030204" pitchFamily="18" charset="0"/>
                                  </a:rPr>
                                  <m:t>2</m:t>
                                </m:r>
                              </m:e>
                              <m:e>
                                <m:r>
                                  <a:rPr lang="fr-FR" sz="2400" i="1">
                                    <a:latin typeface="Cambria Math" panose="02040503050406030204" pitchFamily="18" charset="0"/>
                                  </a:rPr>
                                  <m:t>1</m:t>
                                </m:r>
                              </m:e>
                              <m:e>
                                <m:r>
                                  <a:rPr lang="fr-FR" sz="2400" i="1">
                                    <a:latin typeface="Cambria Math" panose="02040503050406030204" pitchFamily="18" charset="0"/>
                                  </a:rPr>
                                  <m:t>4</m:t>
                                </m:r>
                              </m:e>
                            </m:mr>
                          </m:m>
                        </m:e>
                      </m:d>
                      <m:r>
                        <a:rPr lang="fr-FR" sz="2400" i="1">
                          <a:latin typeface="Cambria Math" panose="02040503050406030204" pitchFamily="18" charset="0"/>
                        </a:rPr>
                        <m:t>,      </m:t>
                      </m:r>
                      <m:r>
                        <a:rPr lang="fr-FR" sz="2400" i="1">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3"/>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0</m:t>
                                </m:r>
                              </m:e>
                              <m:e>
                                <m:r>
                                  <a:rPr lang="fr-FR" sz="2400" i="1">
                                    <a:latin typeface="Cambria Math" panose="02040503050406030204" pitchFamily="18" charset="0"/>
                                  </a:rPr>
                                  <m:t>−1</m:t>
                                </m:r>
                              </m:e>
                              <m:e>
                                <m:r>
                                  <a:rPr lang="fr-FR" sz="2400" i="1">
                                    <a:latin typeface="Cambria Math" panose="02040503050406030204" pitchFamily="18" charset="0"/>
                                  </a:rPr>
                                  <m:t>−2</m:t>
                                </m:r>
                              </m:e>
                            </m:mr>
                            <m:mr>
                              <m:e>
                                <m:r>
                                  <a:rPr lang="fr-FR" sz="2400" i="1" smtClean="0">
                                    <a:solidFill>
                                      <a:srgbClr val="FF0000"/>
                                    </a:solidFill>
                                    <a:latin typeface="Cambria Math" panose="02040503050406030204" pitchFamily="18" charset="0"/>
                                  </a:rPr>
                                  <m:t>−3</m:t>
                                </m:r>
                              </m:e>
                              <m:e>
                                <m:r>
                                  <a:rPr lang="fr-FR" sz="2400" i="1">
                                    <a:latin typeface="Cambria Math" panose="02040503050406030204" pitchFamily="18" charset="0"/>
                                  </a:rPr>
                                  <m:t>1</m:t>
                                </m:r>
                              </m:e>
                              <m:e>
                                <m:r>
                                  <a:rPr lang="fr-FR" sz="2400" i="1">
                                    <a:latin typeface="Cambria Math" panose="02040503050406030204" pitchFamily="18" charset="0"/>
                                  </a:rPr>
                                  <m:t>5</m:t>
                                </m:r>
                              </m:e>
                            </m:mr>
                          </m:m>
                        </m:e>
                      </m:d>
                    </m:oMath>
                  </m:oMathPara>
                </a14:m>
                <a:endParaRPr lang="fr-FR" sz="2400" dirty="0"/>
              </a:p>
              <a:p>
                <a:endParaRPr lang="fr-FR" sz="2400" dirty="0"/>
              </a:p>
              <a:p>
                <a:pPr marL="342900" indent="-342900">
                  <a:buFont typeface="Arial" panose="020B0604020202020204" pitchFamily="34" charset="0"/>
                  <a:buChar char="•"/>
                </a:pPr>
                <a:r>
                  <a:rPr lang="fr-FR" sz="2400" dirty="0"/>
                  <a:t>Et en faire la somme : </a:t>
                </a:r>
                <a14:m>
                  <m:oMath xmlns:m="http://schemas.openxmlformats.org/officeDocument/2006/math">
                    <m:r>
                      <a:rPr lang="fr-FR" sz="2400" b="0" i="1" smtClean="0">
                        <a:latin typeface="Cambria Math" panose="02040503050406030204" pitchFamily="18" charset="0"/>
                      </a:rPr>
                      <m:t>2+</m:t>
                    </m:r>
                    <m:d>
                      <m:dPr>
                        <m:ctrlPr>
                          <a:rPr lang="fr-FR" sz="2400" b="0" i="1" smtClean="0">
                            <a:latin typeface="Cambria Math" panose="02040503050406030204" pitchFamily="18" charset="0"/>
                          </a:rPr>
                        </m:ctrlPr>
                      </m:dPr>
                      <m:e>
                        <m:r>
                          <a:rPr lang="fr-FR" sz="2400" b="0" i="1" smtClean="0">
                            <a:latin typeface="Cambria Math" panose="02040503050406030204" pitchFamily="18" charset="0"/>
                          </a:rPr>
                          <m:t>−3</m:t>
                        </m:r>
                      </m:e>
                    </m:d>
                    <m:r>
                      <a:rPr lang="fr-FR" sz="2400" b="0" i="1" smtClean="0">
                        <a:latin typeface="Cambria Math" panose="02040503050406030204" pitchFamily="18" charset="0"/>
                      </a:rPr>
                      <m:t>=1</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017271"/>
              </a:xfrm>
              <a:prstGeom prst="rect">
                <a:avLst/>
              </a:prstGeom>
              <a:blipFill>
                <a:blip r:embed="rId2"/>
                <a:stretch>
                  <a:fillRect l="-843" t="-1010" r="-1446" b="-2020"/>
                </a:stretch>
              </a:blipFill>
            </p:spPr>
            <p:txBody>
              <a:bodyPr/>
              <a:lstStyle/>
              <a:p>
                <a:r>
                  <a:rPr lang="fr-FR">
                    <a:noFill/>
                  </a:rPr>
                  <a:t> </a:t>
                </a:r>
              </a:p>
            </p:txBody>
          </p:sp>
        </mc:Fallback>
      </mc:AlternateContent>
    </p:spTree>
    <p:extLst>
      <p:ext uri="{BB962C8B-B14F-4D97-AF65-F5344CB8AC3E}">
        <p14:creationId xmlns:p14="http://schemas.microsoft.com/office/powerpoint/2010/main" val="2508557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D2683"/>
        </a:solidFill>
        <a:effectLst/>
      </p:bgPr>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AC0B1E25-C870-E44C-9AEC-2F6389ADF8D7}"/>
              </a:ext>
            </a:extLst>
          </p:cNvPr>
          <p:cNvSpPr txBox="1">
            <a:spLocks/>
          </p:cNvSpPr>
          <p:nvPr/>
        </p:nvSpPr>
        <p:spPr>
          <a:xfrm>
            <a:off x="831850" y="1709738"/>
            <a:ext cx="10515600" cy="2851200"/>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5400" dirty="0"/>
          </a:p>
          <a:p>
            <a:endParaRPr lang="fr-FR" sz="5400" dirty="0"/>
          </a:p>
          <a:p>
            <a:endParaRPr lang="fr-FR" sz="5400" dirty="0"/>
          </a:p>
          <a:p>
            <a:r>
              <a:rPr lang="fr-FR" sz="5400" dirty="0">
                <a:solidFill>
                  <a:schemeClr val="bg1"/>
                </a:solidFill>
              </a:rPr>
              <a:t>1. Définitions.</a:t>
            </a:r>
          </a:p>
        </p:txBody>
      </p:sp>
    </p:spTree>
    <p:extLst>
      <p:ext uri="{BB962C8B-B14F-4D97-AF65-F5344CB8AC3E}">
        <p14:creationId xmlns:p14="http://schemas.microsoft.com/office/powerpoint/2010/main" val="11186983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842719"/>
              </a:xfrm>
              <a:prstGeom prst="rect">
                <a:avLst/>
              </a:prstGeom>
              <a:noFill/>
            </p:spPr>
            <p:txBody>
              <a:bodyPr wrap="square" rtlCol="0">
                <a:spAutoFit/>
              </a:bodyPr>
              <a:lstStyle/>
              <a:p>
                <a:r>
                  <a:rPr lang="fr-FR" sz="2400" b="1" dirty="0"/>
                  <a:t>Addition de deux matrices : propriétés</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r>
                      <a:rPr lang="fr-FR" sz="2400" i="1">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𝐶</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𝐴</m:t>
                    </m:r>
                  </m:oMath>
                </a14:m>
                <a:r>
                  <a:rPr lang="fr-FR" sz="2400" dirty="0"/>
                  <a:t>, </a:t>
                </a:r>
                <a:r>
                  <a:rPr lang="fr-FR" sz="2400" i="1" dirty="0"/>
                  <a:t>i.e.</a:t>
                </a:r>
                <a:r>
                  <a:rPr lang="fr-FR" sz="2400" dirty="0"/>
                  <a:t> l’addition est </a:t>
                </a:r>
                <a:r>
                  <a:rPr lang="fr-FR" sz="2400" b="1" dirty="0"/>
                  <a:t>commutative</a:t>
                </a:r>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d>
                      <m:dPr>
                        <m:ctrlPr>
                          <a:rPr lang="fr-FR" sz="2400" i="1" smtClean="0">
                            <a:latin typeface="Cambria Math" panose="02040503050406030204" pitchFamily="18" charset="0"/>
                          </a:rPr>
                        </m:ctrlPr>
                      </m:dPr>
                      <m:e>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e>
                    </m:d>
                    <m:r>
                      <a:rPr lang="fr-FR" sz="2400" b="0" i="1" smtClean="0">
                        <a:latin typeface="Cambria Math" panose="02040503050406030204" pitchFamily="18" charset="0"/>
                      </a:rPr>
                      <m:t>+</m:t>
                    </m:r>
                    <m:r>
                      <a:rPr lang="fr-FR" sz="2400" b="0" i="1" smtClean="0">
                        <a:latin typeface="Cambria Math" panose="02040503050406030204" pitchFamily="18" charset="0"/>
                      </a:rPr>
                      <m:t>𝐶</m:t>
                    </m:r>
                    <m:r>
                      <a:rPr lang="fr-FR" sz="2400" b="0" i="1" smtClean="0">
                        <a:latin typeface="Cambria Math" panose="02040503050406030204" pitchFamily="18" charset="0"/>
                      </a:rPr>
                      <m:t>=</m:t>
                    </m:r>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r>
                          <a:rPr lang="fr-FR" sz="2400" b="0" i="1" smtClean="0">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𝐶</m:t>
                        </m:r>
                      </m:e>
                    </m:d>
                  </m:oMath>
                </a14:m>
                <a:r>
                  <a:rPr lang="fr-FR" sz="2400" dirty="0"/>
                  <a:t>, </a:t>
                </a:r>
                <a:r>
                  <a:rPr lang="fr-FR" sz="2400" i="1" dirty="0"/>
                  <a:t>i.e.</a:t>
                </a:r>
                <a:r>
                  <a:rPr lang="fr-FR" sz="2400" dirty="0"/>
                  <a:t> l’addition est </a:t>
                </a:r>
                <a:r>
                  <a:rPr lang="fr-FR" sz="2400" b="1" dirty="0"/>
                  <a:t>associative</a:t>
                </a:r>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r>
                      <a:rPr lang="fr-FR" sz="2400" b="0" i="1" smtClean="0">
                        <a:latin typeface="Cambria Math" panose="02040503050406030204" pitchFamily="18" charset="0"/>
                      </a:rPr>
                      <m:t>+</m:t>
                    </m:r>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𝐴</m:t>
                    </m:r>
                  </m:oMath>
                </a14:m>
                <a:r>
                  <a:rPr lang="fr-FR" sz="2400" dirty="0"/>
                  <a:t>, </a:t>
                </a:r>
                <a:r>
                  <a:rPr lang="fr-FR" sz="2400" i="1" dirty="0"/>
                  <a:t>i.e.</a:t>
                </a:r>
                <a:r>
                  <a:rPr lang="fr-FR" sz="2400" dirty="0"/>
                  <a:t> la matrice nulle est un </a:t>
                </a:r>
                <a:r>
                  <a:rPr lang="fr-FR" sz="2400" b="1" dirty="0"/>
                  <a:t>élément neutre </a:t>
                </a:r>
                <a:r>
                  <a:rPr lang="fr-FR" sz="2400" dirty="0"/>
                  <a:t>pour l’addition.</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842719"/>
              </a:xfrm>
              <a:prstGeom prst="rect">
                <a:avLst/>
              </a:prstGeom>
              <a:blipFill>
                <a:blip r:embed="rId3"/>
                <a:stretch>
                  <a:fillRect l="-843" t="-1316" b="-2303"/>
                </a:stretch>
              </a:blipFill>
            </p:spPr>
            <p:txBody>
              <a:bodyPr/>
              <a:lstStyle/>
              <a:p>
                <a:r>
                  <a:rPr lang="fr-FR">
                    <a:noFill/>
                  </a:rPr>
                  <a:t> </a:t>
                </a:r>
              </a:p>
            </p:txBody>
          </p:sp>
        </mc:Fallback>
      </mc:AlternateContent>
    </p:spTree>
    <p:extLst>
      <p:ext uri="{BB962C8B-B14F-4D97-AF65-F5344CB8AC3E}">
        <p14:creationId xmlns:p14="http://schemas.microsoft.com/office/powerpoint/2010/main" val="625591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872470"/>
              </a:xfrm>
              <a:prstGeom prst="rect">
                <a:avLst/>
              </a:prstGeom>
              <a:noFill/>
            </p:spPr>
            <p:txBody>
              <a:bodyPr wrap="square" rtlCol="0">
                <a:spAutoFit/>
              </a:bodyPr>
              <a:lstStyle/>
              <a:p>
                <a:r>
                  <a:rPr lang="fr-FR" sz="2400" b="1" dirty="0"/>
                  <a:t>Multiplication d’une matrice par un réel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a:t>
                </a:r>
                <a14:m>
                  <m:oMath xmlns:m="http://schemas.openxmlformats.org/officeDocument/2006/math">
                    <m:r>
                      <a:rPr lang="fr-FR" sz="2400" i="1" dirty="0" smtClean="0">
                        <a:latin typeface="Cambria Math" panose="02040503050406030204" pitchFamily="18" charset="0"/>
                        <a:ea typeface="Cambria Math" panose="02040503050406030204" pitchFamily="18" charset="0"/>
                      </a:rPr>
                      <m:t>𝜆</m:t>
                    </m:r>
                    <m:r>
                      <a:rPr lang="fr-FR" sz="2400" i="1" dirty="0" smtClean="0">
                        <a:latin typeface="Cambria Math" panose="02040503050406030204" pitchFamily="18" charset="0"/>
                        <a:ea typeface="Cambria Math" panose="02040503050406030204" pitchFamily="18" charset="0"/>
                      </a:rPr>
                      <m:t>∈</m:t>
                    </m:r>
                    <m:r>
                      <a:rPr lang="fr-FR" sz="2400" i="1" dirty="0" smtClean="0">
                        <a:latin typeface="Cambria Math" panose="02040503050406030204" pitchFamily="18" charset="0"/>
                        <a:ea typeface="Cambria Math" panose="02040503050406030204" pitchFamily="18" charset="0"/>
                      </a:rPr>
                      <m:t>ℝ</m:t>
                    </m:r>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définit le </a:t>
                </a:r>
                <a:r>
                  <a:rPr lang="fr-FR" sz="2400" b="1" dirty="0"/>
                  <a:t>produit</a:t>
                </a:r>
                <a:r>
                  <a:rPr lang="fr-FR" sz="2400" dirty="0"/>
                  <a:t> de </a:t>
                </a:r>
                <a14:m>
                  <m:oMath xmlns:m="http://schemas.openxmlformats.org/officeDocument/2006/math">
                    <m:r>
                      <a:rPr lang="fr-FR" sz="2400" i="1">
                        <a:latin typeface="Cambria Math" panose="02040503050406030204" pitchFamily="18" charset="0"/>
                      </a:rPr>
                      <m:t>𝐴</m:t>
                    </m:r>
                  </m:oMath>
                </a14:m>
                <a:r>
                  <a:rPr lang="fr-FR" sz="2400" dirty="0"/>
                  <a:t> par </a:t>
                </a:r>
                <a14:m>
                  <m:oMath xmlns:m="http://schemas.openxmlformats.org/officeDocument/2006/math">
                    <m:r>
                      <a:rPr lang="fr-FR" sz="2400" i="1" smtClean="0">
                        <a:latin typeface="Cambria Math" panose="02040503050406030204" pitchFamily="18" charset="0"/>
                        <a:ea typeface="Cambria Math" panose="02040503050406030204" pitchFamily="18" charset="0"/>
                      </a:rPr>
                      <m:t>𝜆</m:t>
                    </m:r>
                  </m:oMath>
                </a14:m>
                <a:r>
                  <a:rPr lang="fr-FR" sz="2400" dirty="0"/>
                  <a:t> comme étant la matrice </a:t>
                </a:r>
                <a14:m>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vérifiant </a:t>
                </a:r>
              </a:p>
              <a:p>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ea typeface="Cambria Math" panose="02040503050406030204" pitchFamily="18" charset="0"/>
                        </a:rPr>
                        <m:t>∀ 1≤</m:t>
                      </m:r>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,1≤</m:t>
                      </m:r>
                      <m:r>
                        <a:rPr lang="fr-FR" sz="2400" i="1">
                          <a:latin typeface="Cambria Math" panose="02040503050406030204" pitchFamily="18" charset="0"/>
                          <a:ea typeface="Cambria Math" panose="02040503050406030204" pitchFamily="18" charset="0"/>
                        </a:rPr>
                        <m:t>𝑗</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𝑐</m:t>
                          </m:r>
                        </m:e>
                        <m:sub>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𝑗</m:t>
                          </m:r>
                        </m:sub>
                      </m:sSub>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𝑎</m:t>
                          </m:r>
                        </m:e>
                        <m:sub>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𝑗</m:t>
                          </m:r>
                        </m:sub>
                      </m:sSub>
                    </m:oMath>
                  </m:oMathPara>
                </a14:m>
                <a:endParaRPr lang="fr-FR" sz="2400" dirty="0"/>
              </a:p>
              <a:p>
                <a:endParaRPr lang="fr-FR" sz="2400" dirty="0"/>
              </a:p>
              <a:p>
                <a:pPr marL="342900" indent="-342900">
                  <a:buFont typeface="Arial" panose="020B0604020202020204" pitchFamily="34" charset="0"/>
                  <a:buChar char="•"/>
                </a:pPr>
                <a:r>
                  <a:rPr lang="fr-FR" sz="2400" dirty="0"/>
                  <a:t>On note alors </a:t>
                </a:r>
                <a14:m>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rPr>
                      <m:t>=</m:t>
                    </m:r>
                    <m:r>
                      <a:rPr lang="fr-FR" sz="240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i="1">
                        <a:latin typeface="Cambria Math" panose="02040503050406030204" pitchFamily="18" charset="0"/>
                      </a:rPr>
                      <m:t>𝐴</m:t>
                    </m:r>
                  </m:oMath>
                </a14:m>
                <a:r>
                  <a:rPr lang="fr-FR" sz="2400" dirty="0"/>
                  <a:t>.</a:t>
                </a:r>
              </a:p>
              <a:p>
                <a:pPr marL="342900" indent="-342900">
                  <a:buFont typeface="Arial" panose="020B0604020202020204" pitchFamily="34" charset="0"/>
                  <a:buChar char="•"/>
                </a:pPr>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872470"/>
              </a:xfrm>
              <a:prstGeom prst="rect">
                <a:avLst/>
              </a:prstGeom>
              <a:blipFill>
                <a:blip r:embed="rId3"/>
                <a:stretch>
                  <a:fillRect l="-843" t="-1307"/>
                </a:stretch>
              </a:blipFill>
            </p:spPr>
            <p:txBody>
              <a:bodyPr/>
              <a:lstStyle/>
              <a:p>
                <a:r>
                  <a:rPr lang="fr-FR">
                    <a:noFill/>
                  </a:rPr>
                  <a:t> </a:t>
                </a:r>
              </a:p>
            </p:txBody>
          </p:sp>
        </mc:Fallback>
      </mc:AlternateContent>
      <p:pic>
        <p:nvPicPr>
          <p:cNvPr id="5" name="Graphique 4" descr="Badge Nouveau avec un remplissage uni">
            <a:extLst>
              <a:ext uri="{FF2B5EF4-FFF2-40B4-BE49-F238E27FC236}">
                <a16:creationId xmlns:a16="http://schemas.microsoft.com/office/drawing/2014/main" id="{EB2A70D7-6C3F-F746-8F80-E3B25DA214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3141007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676601"/>
              </a:xfrm>
              <a:prstGeom prst="rect">
                <a:avLst/>
              </a:prstGeom>
              <a:noFill/>
            </p:spPr>
            <p:txBody>
              <a:bodyPr wrap="square" rtlCol="0">
                <a:spAutoFit/>
              </a:bodyPr>
              <a:lstStyle/>
              <a:p>
                <a:r>
                  <a:rPr lang="fr-FR" sz="2400" b="1" dirty="0"/>
                  <a:t>Multiplication d’une matrice par un réel : exemple</a:t>
                </a:r>
              </a:p>
              <a:p>
                <a:endParaRPr lang="fr-FR" sz="2400" dirty="0"/>
              </a:p>
              <a:p>
                <a:pPr marL="342900" indent="-342900">
                  <a:buFont typeface="Arial" panose="020B0604020202020204" pitchFamily="34" charset="0"/>
                  <a:buChar char="•"/>
                </a:pPr>
                <a:r>
                  <a:rPr lang="fr-FR" sz="2400" dirty="0"/>
                  <a:t>Considérons le réel </a:t>
                </a:r>
                <a14:m>
                  <m:oMath xmlns:m="http://schemas.openxmlformats.org/officeDocument/2006/math">
                    <m:r>
                      <a:rPr lang="fr-FR" sz="240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=−2</m:t>
                    </m:r>
                  </m:oMath>
                </a14:m>
                <a:r>
                  <a:rPr lang="fr-FR" sz="2400" dirty="0"/>
                  <a:t> et la matrice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3,2</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2"/>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3</m:t>
                                </m:r>
                              </m:e>
                            </m:mr>
                            <m:mr>
                              <m:e>
                                <m:r>
                                  <a:rPr lang="fr-FR" sz="2400" b="0" i="1" smtClean="0">
                                    <a:latin typeface="Cambria Math" panose="02040503050406030204" pitchFamily="18" charset="0"/>
                                  </a:rPr>
                                  <m:t>2</m:t>
                                </m:r>
                              </m:e>
                              <m:e>
                                <m:r>
                                  <a:rPr lang="fr-FR" sz="2400" b="0" i="1" smtClean="0">
                                    <a:latin typeface="Cambria Math" panose="02040503050406030204" pitchFamily="18" charset="0"/>
                                  </a:rPr>
                                  <m:t>−4</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0</m:t>
                                </m:r>
                              </m:e>
                            </m:mr>
                          </m:m>
                        </m:e>
                      </m:d>
                    </m:oMath>
                  </m:oMathPara>
                </a14:m>
                <a:endParaRPr lang="fr-FR" sz="2400" dirty="0"/>
              </a:p>
              <a:p>
                <a:endParaRPr lang="fr-FR" sz="2400" dirty="0"/>
              </a:p>
              <a:p>
                <a:pPr marL="342900" indent="-342900">
                  <a:buFont typeface="Arial" panose="020B0604020202020204" pitchFamily="34" charset="0"/>
                  <a:buChar char="•"/>
                </a:pPr>
                <a:r>
                  <a:rPr lang="fr-FR" sz="2400" dirty="0"/>
                  <a:t>On peut effectuer la multiplication de </a:t>
                </a:r>
                <a14:m>
                  <m:oMath xmlns:m="http://schemas.openxmlformats.org/officeDocument/2006/math">
                    <m:r>
                      <a:rPr lang="fr-FR" sz="2400" b="0" i="1" smtClean="0">
                        <a:latin typeface="Cambria Math" panose="02040503050406030204" pitchFamily="18" charset="0"/>
                      </a:rPr>
                      <m:t>𝐴</m:t>
                    </m:r>
                  </m:oMath>
                </a14:m>
                <a:r>
                  <a:rPr lang="fr-FR" sz="2400" dirty="0"/>
                  <a:t> par </a:t>
                </a:r>
                <a14:m>
                  <m:oMath xmlns:m="http://schemas.openxmlformats.org/officeDocument/2006/math">
                    <m:r>
                      <a:rPr lang="fr-FR" sz="2400" i="1" smtClean="0">
                        <a:latin typeface="Cambria Math" panose="02040503050406030204" pitchFamily="18" charset="0"/>
                        <a:ea typeface="Cambria Math" panose="02040503050406030204" pitchFamily="18" charset="0"/>
                      </a:rPr>
                      <m:t>𝜆</m:t>
                    </m:r>
                  </m:oMath>
                </a14:m>
                <a:r>
                  <a:rPr lang="fr-FR" sz="2400" dirty="0"/>
                  <a:t> et l’on obtient alors</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𝐶</m:t>
                      </m:r>
                      <m:r>
                        <a:rPr lang="fr-FR" sz="2400" b="0" i="1" smtClean="0">
                          <a:latin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𝐴</m:t>
                      </m:r>
                      <m:r>
                        <a:rPr lang="fr-FR" sz="2400" b="0" i="1" smtClean="0">
                          <a:latin typeface="Cambria Math" panose="02040503050406030204" pitchFamily="18" charset="0"/>
                          <a:ea typeface="Cambria Math" panose="02040503050406030204" pitchFamily="18" charset="0"/>
                        </a:rPr>
                        <m:t>=</m:t>
                      </m:r>
                      <m:d>
                        <m:dPr>
                          <m:ctrlPr>
                            <a:rPr lang="fr-FR" sz="2400" b="0" i="1" smtClean="0">
                              <a:latin typeface="Cambria Math" panose="02040503050406030204" pitchFamily="18" charset="0"/>
                              <a:ea typeface="Cambria Math" panose="02040503050406030204" pitchFamily="18" charset="0"/>
                            </a:rPr>
                          </m:ctrlPr>
                        </m:dPr>
                        <m:e>
                          <m:m>
                            <m:mPr>
                              <m:mcs>
                                <m:mc>
                                  <m:mcPr>
                                    <m:count m:val="2"/>
                                    <m:mcJc m:val="center"/>
                                  </m:mcPr>
                                </m:mc>
                              </m:mcs>
                              <m:ctrlPr>
                                <a:rPr lang="fr-FR" sz="2400" b="0" i="1" smtClean="0">
                                  <a:latin typeface="Cambria Math" panose="02040503050406030204" pitchFamily="18" charset="0"/>
                                  <a:ea typeface="Cambria Math" panose="02040503050406030204" pitchFamily="18" charset="0"/>
                                </a:rPr>
                              </m:ctrlPr>
                            </m:mPr>
                            <m:mr>
                              <m:e>
                                <m:r>
                                  <m:rPr>
                                    <m:brk m:alnAt="7"/>
                                  </m:rP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2</m:t>
                                </m:r>
                              </m:e>
                              <m:e>
                                <m:r>
                                  <a:rPr lang="fr-FR" sz="2400" b="0" i="1" smtClean="0">
                                    <a:latin typeface="Cambria Math" panose="02040503050406030204" pitchFamily="18" charset="0"/>
                                    <a:ea typeface="Cambria Math" panose="02040503050406030204" pitchFamily="18" charset="0"/>
                                  </a:rPr>
                                  <m:t>−6</m:t>
                                </m:r>
                              </m:e>
                            </m:mr>
                            <m:mr>
                              <m:e>
                                <m:r>
                                  <a:rPr lang="fr-FR" sz="2400" b="0" i="1" smtClean="0">
                                    <a:latin typeface="Cambria Math" panose="02040503050406030204" pitchFamily="18" charset="0"/>
                                    <a:ea typeface="Cambria Math" panose="02040503050406030204" pitchFamily="18" charset="0"/>
                                  </a:rPr>
                                  <m:t>−4</m:t>
                                </m:r>
                              </m:e>
                              <m:e>
                                <m:r>
                                  <a:rPr lang="fr-FR" sz="2400" b="0" i="1" smtClean="0">
                                    <a:latin typeface="Cambria Math" panose="02040503050406030204" pitchFamily="18" charset="0"/>
                                    <a:ea typeface="Cambria Math" panose="02040503050406030204" pitchFamily="18" charset="0"/>
                                  </a:rPr>
                                  <m:t>8</m:t>
                                </m:r>
                              </m:e>
                            </m:mr>
                            <m:mr>
                              <m:e>
                                <m:r>
                                  <a:rPr lang="fr-FR" sz="2400" b="0" i="1" smtClean="0">
                                    <a:latin typeface="Cambria Math" panose="02040503050406030204" pitchFamily="18" charset="0"/>
                                    <a:ea typeface="Cambria Math" panose="02040503050406030204" pitchFamily="18" charset="0"/>
                                  </a:rPr>
                                  <m:t>2</m:t>
                                </m:r>
                              </m:e>
                              <m:e>
                                <m:r>
                                  <a:rPr lang="fr-FR" sz="2400" b="0" i="1" smtClean="0">
                                    <a:latin typeface="Cambria Math" panose="02040503050406030204" pitchFamily="18" charset="0"/>
                                    <a:ea typeface="Cambria Math" panose="02040503050406030204" pitchFamily="18" charset="0"/>
                                  </a:rPr>
                                  <m:t>0</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676601"/>
              </a:xfrm>
              <a:prstGeom prst="rect">
                <a:avLst/>
              </a:prstGeom>
              <a:blipFill>
                <a:blip r:embed="rId2"/>
                <a:stretch>
                  <a:fillRect l="-843" t="-1084"/>
                </a:stretch>
              </a:blipFill>
            </p:spPr>
            <p:txBody>
              <a:bodyPr/>
              <a:lstStyle/>
              <a:p>
                <a:r>
                  <a:rPr lang="fr-FR">
                    <a:noFill/>
                  </a:rPr>
                  <a:t> </a:t>
                </a:r>
              </a:p>
            </p:txBody>
          </p:sp>
        </mc:Fallback>
      </mc:AlternateContent>
    </p:spTree>
    <p:extLst>
      <p:ext uri="{BB962C8B-B14F-4D97-AF65-F5344CB8AC3E}">
        <p14:creationId xmlns:p14="http://schemas.microsoft.com/office/powerpoint/2010/main" val="4034764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369547"/>
              </a:xfrm>
              <a:prstGeom prst="rect">
                <a:avLst/>
              </a:prstGeom>
              <a:noFill/>
            </p:spPr>
            <p:txBody>
              <a:bodyPr wrap="square" rtlCol="0">
                <a:spAutoFit/>
              </a:bodyPr>
              <a:lstStyle/>
              <a:p>
                <a:r>
                  <a:rPr lang="fr-FR" sz="2400" b="1" dirty="0"/>
                  <a:t>Multiplication d’une matrice par un réel : exemple (suite)</a:t>
                </a:r>
              </a:p>
              <a:p>
                <a:endParaRPr lang="fr-FR" sz="2400" dirty="0"/>
              </a:p>
              <a:p>
                <a:pPr marL="342900" indent="-342900">
                  <a:buFont typeface="Arial" panose="020B0604020202020204" pitchFamily="34" charset="0"/>
                  <a:buChar char="•"/>
                </a:pPr>
                <a:r>
                  <a:rPr lang="fr-FR" sz="2400" dirty="0"/>
                  <a:t>Exemple du coefficient situé sur la troisième ligne et première colonne de </a:t>
                </a:r>
                <a14:m>
                  <m:oMath xmlns:m="http://schemas.openxmlformats.org/officeDocument/2006/math">
                    <m:r>
                      <a:rPr lang="fr-FR" sz="2400" b="0" i="1" smtClean="0">
                        <a:latin typeface="Cambria Math" panose="02040503050406030204" pitchFamily="18" charset="0"/>
                      </a:rPr>
                      <m:t>𝐶</m:t>
                    </m:r>
                  </m:oMath>
                </a14:m>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ea typeface="Cambria Math" panose="02040503050406030204" pitchFamily="18" charset="0"/>
                        </a:rPr>
                        <m:t>=</m:t>
                      </m:r>
                      <m:d>
                        <m:dPr>
                          <m:ctrlPr>
                            <a:rPr lang="fr-FR" sz="2400" i="1">
                              <a:latin typeface="Cambria Math" panose="02040503050406030204" pitchFamily="18" charset="0"/>
                              <a:ea typeface="Cambria Math" panose="02040503050406030204" pitchFamily="18" charset="0"/>
                            </a:rPr>
                          </m:ctrlPr>
                        </m:dPr>
                        <m:e>
                          <m:m>
                            <m:mPr>
                              <m:mcs>
                                <m:mc>
                                  <m:mcPr>
                                    <m:count m:val="2"/>
                                    <m:mcJc m:val="center"/>
                                  </m:mcPr>
                                </m:mc>
                              </m:mcs>
                              <m:ctrlPr>
                                <a:rPr lang="fr-FR" sz="2400" i="1">
                                  <a:latin typeface="Cambria Math" panose="02040503050406030204" pitchFamily="18" charset="0"/>
                                  <a:ea typeface="Cambria Math" panose="02040503050406030204" pitchFamily="18" charset="0"/>
                                </a:rPr>
                              </m:ctrlPr>
                            </m:mPr>
                            <m:mr>
                              <m:e>
                                <m:r>
                                  <m:rPr>
                                    <m:brk m:alnAt="7"/>
                                  </m:rP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2</m:t>
                                </m:r>
                              </m:e>
                              <m:e>
                                <m:r>
                                  <a:rPr lang="fr-FR" sz="2400" i="1">
                                    <a:latin typeface="Cambria Math" panose="02040503050406030204" pitchFamily="18" charset="0"/>
                                    <a:ea typeface="Cambria Math" panose="02040503050406030204" pitchFamily="18" charset="0"/>
                                  </a:rPr>
                                  <m:t>−6</m:t>
                                </m:r>
                              </m:e>
                            </m:mr>
                            <m:mr>
                              <m:e>
                                <m:r>
                                  <a:rPr lang="fr-FR" sz="2400" i="1">
                                    <a:latin typeface="Cambria Math" panose="02040503050406030204" pitchFamily="18" charset="0"/>
                                    <a:ea typeface="Cambria Math" panose="02040503050406030204" pitchFamily="18" charset="0"/>
                                  </a:rPr>
                                  <m:t>−4</m:t>
                                </m:r>
                              </m:e>
                              <m:e>
                                <m:r>
                                  <a:rPr lang="fr-FR" sz="2400" i="1">
                                    <a:latin typeface="Cambria Math" panose="02040503050406030204" pitchFamily="18" charset="0"/>
                                    <a:ea typeface="Cambria Math" panose="02040503050406030204" pitchFamily="18" charset="0"/>
                                  </a:rPr>
                                  <m:t>8</m:t>
                                </m:r>
                              </m:e>
                            </m:mr>
                            <m:mr>
                              <m:e>
                                <m:r>
                                  <a:rPr lang="fr-FR" sz="2400" i="1" smtClean="0">
                                    <a:solidFill>
                                      <a:srgbClr val="FF0000"/>
                                    </a:solidFill>
                                    <a:latin typeface="Cambria Math" panose="02040503050406030204" pitchFamily="18" charset="0"/>
                                    <a:ea typeface="Cambria Math" panose="02040503050406030204" pitchFamily="18" charset="0"/>
                                  </a:rPr>
                                  <m:t>2</m:t>
                                </m:r>
                              </m:e>
                              <m:e>
                                <m:r>
                                  <a:rPr lang="fr-FR" sz="2400" i="1">
                                    <a:latin typeface="Cambria Math" panose="02040503050406030204" pitchFamily="18" charset="0"/>
                                    <a:ea typeface="Cambria Math" panose="02040503050406030204" pitchFamily="18" charset="0"/>
                                  </a:rPr>
                                  <m:t>0</m:t>
                                </m:r>
                              </m:e>
                            </m:mr>
                          </m:m>
                        </m:e>
                      </m:d>
                    </m:oMath>
                  </m:oMathPara>
                </a14:m>
                <a:endParaRPr lang="fr-FR" sz="2400" dirty="0"/>
              </a:p>
              <a:p>
                <a:endParaRPr lang="fr-FR" sz="2400" dirty="0"/>
              </a:p>
              <a:p>
                <a:pPr marL="342900" indent="-342900">
                  <a:buFont typeface="Arial" panose="020B0604020202020204" pitchFamily="34" charset="0"/>
                  <a:buChar char="•"/>
                </a:pPr>
                <a:r>
                  <a:rPr lang="fr-FR" sz="2400" dirty="0"/>
                  <a:t>Il faut considérer le coefficient situé lui aussi sur la troisième ligne et première colonne de </a:t>
                </a:r>
                <a14:m>
                  <m:oMath xmlns:m="http://schemas.openxmlformats.org/officeDocument/2006/math">
                    <m:r>
                      <a:rPr lang="fr-FR" sz="2400" i="1">
                        <a:latin typeface="Cambria Math" panose="02040503050406030204" pitchFamily="18" charset="0"/>
                      </a:rPr>
                      <m:t>𝐴</m:t>
                    </m:r>
                  </m:oMath>
                </a14:m>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2"/>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i="1">
                                    <a:latin typeface="Cambria Math" panose="02040503050406030204" pitchFamily="18" charset="0"/>
                                  </a:rPr>
                                  <m:t>3</m:t>
                                </m:r>
                              </m:e>
                            </m:mr>
                            <m:mr>
                              <m:e>
                                <m:r>
                                  <a:rPr lang="fr-FR" sz="2400" i="1">
                                    <a:latin typeface="Cambria Math" panose="02040503050406030204" pitchFamily="18" charset="0"/>
                                  </a:rPr>
                                  <m:t>2</m:t>
                                </m:r>
                              </m:e>
                              <m:e>
                                <m:r>
                                  <a:rPr lang="fr-FR" sz="2400" i="1">
                                    <a:latin typeface="Cambria Math" panose="02040503050406030204" pitchFamily="18" charset="0"/>
                                  </a:rPr>
                                  <m:t>−4</m:t>
                                </m:r>
                              </m:e>
                            </m:mr>
                            <m:mr>
                              <m:e>
                                <m:r>
                                  <a:rPr lang="fr-FR" sz="2400" i="1" smtClean="0">
                                    <a:solidFill>
                                      <a:srgbClr val="FF0000"/>
                                    </a:solidFill>
                                    <a:latin typeface="Cambria Math" panose="02040503050406030204" pitchFamily="18" charset="0"/>
                                  </a:rPr>
                                  <m:t>−1</m:t>
                                </m:r>
                              </m:e>
                              <m:e>
                                <m:r>
                                  <a:rPr lang="fr-FR" sz="2400" i="1">
                                    <a:latin typeface="Cambria Math" panose="02040503050406030204" pitchFamily="18" charset="0"/>
                                  </a:rPr>
                                  <m:t>0</m:t>
                                </m:r>
                              </m:e>
                            </m:mr>
                          </m:m>
                        </m:e>
                      </m:d>
                    </m:oMath>
                  </m:oMathPara>
                </a14:m>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Et effectuer le produit </a:t>
                </a:r>
                <a14:m>
                  <m:oMath xmlns:m="http://schemas.openxmlformats.org/officeDocument/2006/math">
                    <m:d>
                      <m:dPr>
                        <m:ctrlPr>
                          <a:rPr lang="fr-FR" sz="2400" i="1" smtClean="0">
                            <a:latin typeface="Cambria Math" panose="02040503050406030204" pitchFamily="18" charset="0"/>
                          </a:rPr>
                        </m:ctrlPr>
                      </m:dPr>
                      <m:e>
                        <m:r>
                          <a:rPr lang="fr-FR" sz="2400" b="0" i="1" smtClean="0">
                            <a:latin typeface="Cambria Math" panose="02040503050406030204" pitchFamily="18" charset="0"/>
                          </a:rPr>
                          <m:t>−2</m:t>
                        </m:r>
                      </m:e>
                    </m:d>
                    <m:r>
                      <a:rPr lang="fr-FR" sz="2400" i="1" smtClean="0">
                        <a:latin typeface="Cambria Math" panose="02040503050406030204" pitchFamily="18" charset="0"/>
                        <a:ea typeface="Cambria Math" panose="02040503050406030204" pitchFamily="18" charset="0"/>
                      </a:rPr>
                      <m:t>×</m:t>
                    </m:r>
                    <m:d>
                      <m:dPr>
                        <m:ctrlPr>
                          <a:rPr lang="fr-FR" sz="2400" i="1" smtClean="0">
                            <a:latin typeface="Cambria Math" panose="02040503050406030204" pitchFamily="18" charset="0"/>
                            <a:ea typeface="Cambria Math" panose="02040503050406030204" pitchFamily="18" charset="0"/>
                          </a:rPr>
                        </m:ctrlPr>
                      </m:dPr>
                      <m:e>
                        <m:r>
                          <a:rPr lang="fr-FR" sz="2400" b="0" i="1" smtClean="0">
                            <a:latin typeface="Cambria Math" panose="02040503050406030204" pitchFamily="18" charset="0"/>
                            <a:ea typeface="Cambria Math" panose="02040503050406030204" pitchFamily="18" charset="0"/>
                          </a:rPr>
                          <m:t>−1</m:t>
                        </m:r>
                      </m:e>
                    </m:d>
                    <m:r>
                      <a:rPr lang="fr-FR" sz="2400" b="0" i="1" smtClean="0">
                        <a:latin typeface="Cambria Math" panose="02040503050406030204" pitchFamily="18" charset="0"/>
                        <a:ea typeface="Cambria Math" panose="02040503050406030204" pitchFamily="18" charset="0"/>
                      </a:rPr>
                      <m:t>=2</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369547"/>
              </a:xfrm>
              <a:prstGeom prst="rect">
                <a:avLst/>
              </a:prstGeom>
              <a:blipFill>
                <a:blip r:embed="rId2"/>
                <a:stretch>
                  <a:fillRect l="-843" t="-943" b="-1415"/>
                </a:stretch>
              </a:blipFill>
            </p:spPr>
            <p:txBody>
              <a:bodyPr/>
              <a:lstStyle/>
              <a:p>
                <a:r>
                  <a:rPr lang="fr-FR">
                    <a:noFill/>
                  </a:rPr>
                  <a:t> </a:t>
                </a:r>
              </a:p>
            </p:txBody>
          </p:sp>
        </mc:Fallback>
      </mc:AlternateContent>
    </p:spTree>
    <p:extLst>
      <p:ext uri="{BB962C8B-B14F-4D97-AF65-F5344CB8AC3E}">
        <p14:creationId xmlns:p14="http://schemas.microsoft.com/office/powerpoint/2010/main" val="3524449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950714"/>
              </a:xfrm>
              <a:prstGeom prst="rect">
                <a:avLst/>
              </a:prstGeom>
              <a:noFill/>
            </p:spPr>
            <p:txBody>
              <a:bodyPr wrap="square" rtlCol="0">
                <a:spAutoFit/>
              </a:bodyPr>
              <a:lstStyle/>
              <a:p>
                <a:r>
                  <a:rPr lang="fr-FR" sz="2400" b="1" dirty="0"/>
                  <a:t>Multiplication d’une matrice par un réel : propriétés</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r>
                      <a:rPr lang="fr-FR" sz="2400" i="1">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a:t>
                </a:r>
                <a14:m>
                  <m:oMath xmlns:m="http://schemas.openxmlformats.org/officeDocument/2006/math">
                    <m:r>
                      <a:rPr lang="fr-FR" sz="240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𝜇</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ℝ</m:t>
                    </m:r>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d>
                      <m:dPr>
                        <m:ctrlPr>
                          <a:rPr lang="fr-FR" sz="2400" b="0" i="1" smtClean="0">
                            <a:latin typeface="Cambria Math" panose="02040503050406030204" pitchFamily="18" charset="0"/>
                            <a:ea typeface="Cambria Math" panose="02040503050406030204" pitchFamily="18" charset="0"/>
                          </a:rPr>
                        </m:ctrlPr>
                      </m:dPr>
                      <m:e>
                        <m:r>
                          <a:rPr lang="fr-FR" sz="2400" b="0" i="1" smtClean="0">
                            <a:latin typeface="Cambria Math" panose="02040503050406030204" pitchFamily="18" charset="0"/>
                            <a:ea typeface="Cambria Math" panose="02040503050406030204" pitchFamily="18" charset="0"/>
                          </a:rPr>
                          <m:t>𝐴</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𝐵</m:t>
                        </m:r>
                      </m:e>
                    </m:d>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𝐴</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𝐵</m:t>
                    </m:r>
                  </m:oMath>
                </a14:m>
                <a:r>
                  <a:rPr lang="fr-FR" sz="2400" dirty="0"/>
                  <a:t>, </a:t>
                </a:r>
                <a:r>
                  <a:rPr lang="fr-FR" sz="2400" i="1" dirty="0"/>
                  <a:t>i.e.</a:t>
                </a:r>
                <a:r>
                  <a:rPr lang="fr-FR" sz="2400" dirty="0"/>
                  <a:t> la multiplication d’une matrice par un réel est distributive par rapport à l’addition des matrices.</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d>
                      <m:dPr>
                        <m:ctrlPr>
                          <a:rPr lang="fr-FR" sz="2400" i="1" smtClean="0">
                            <a:latin typeface="Cambria Math" panose="02040503050406030204" pitchFamily="18" charset="0"/>
                          </a:rPr>
                        </m:ctrlPr>
                      </m:dPr>
                      <m:e>
                        <m:r>
                          <a:rPr lang="fr-FR" sz="240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𝜇</m:t>
                        </m:r>
                      </m:e>
                    </m:d>
                    <m:r>
                      <a:rPr lang="fr-FR" sz="2400" b="0" i="1" smtClean="0">
                        <a:latin typeface="Cambria Math" panose="02040503050406030204" pitchFamily="18" charset="0"/>
                      </a:rPr>
                      <m:t>.</m:t>
                    </m:r>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i="1">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𝐴</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𝜇</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𝐴</m:t>
                    </m:r>
                  </m:oMath>
                </a14:m>
                <a:r>
                  <a:rPr lang="fr-FR" sz="2400" dirty="0"/>
                  <a:t>, </a:t>
                </a:r>
                <a:r>
                  <a:rPr lang="fr-FR" sz="2400" i="1" dirty="0"/>
                  <a:t>i.e.</a:t>
                </a:r>
                <a:r>
                  <a:rPr lang="fr-FR" sz="2400" dirty="0"/>
                  <a:t> la multiplication d’une matrice par un réel est distributive par rapport à l’addition des réels.</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1.</m:t>
                    </m:r>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𝐴</m:t>
                    </m:r>
                  </m:oMath>
                </a14:m>
                <a:r>
                  <a:rPr lang="fr-FR" sz="2400" dirty="0"/>
                  <a:t>, </a:t>
                </a:r>
                <a:r>
                  <a:rPr lang="fr-FR" sz="2400" i="1" dirty="0"/>
                  <a:t>i.e.</a:t>
                </a:r>
                <a:r>
                  <a:rPr lang="fr-FR" sz="2400" dirty="0"/>
                  <a:t> </a:t>
                </a:r>
                <a14:m>
                  <m:oMath xmlns:m="http://schemas.openxmlformats.org/officeDocument/2006/math">
                    <m:r>
                      <a:rPr lang="fr-FR" sz="2400" b="0" i="1" smtClean="0">
                        <a:latin typeface="Cambria Math" panose="02040503050406030204" pitchFamily="18" charset="0"/>
                      </a:rPr>
                      <m:t>1</m:t>
                    </m:r>
                  </m:oMath>
                </a14:m>
                <a:r>
                  <a:rPr lang="fr-FR" sz="2400" dirty="0"/>
                  <a:t> est un </a:t>
                </a:r>
                <a:r>
                  <a:rPr lang="fr-FR" sz="2400" b="1" dirty="0"/>
                  <a:t>élément neutre </a:t>
                </a:r>
                <a:r>
                  <a:rPr lang="fr-FR" sz="2400" dirty="0"/>
                  <a:t>pour la multiplication par un réel.</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0.</m:t>
                    </m:r>
                    <m:r>
                      <a:rPr lang="fr-FR" sz="2400" b="0" i="1" smtClean="0">
                        <a:latin typeface="Cambria Math" panose="02040503050406030204" pitchFamily="18" charset="0"/>
                      </a:rPr>
                      <m:t>𝐴</m:t>
                    </m:r>
                    <m:r>
                      <a:rPr lang="fr-FR" sz="2400" b="0" i="0"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oMath>
                </a14:m>
                <a:r>
                  <a:rPr lang="fr-FR" sz="2400" dirty="0"/>
                  <a:t>, </a:t>
                </a:r>
                <a:r>
                  <a:rPr lang="fr-FR" sz="2400" i="1" dirty="0"/>
                  <a:t>i.e.</a:t>
                </a:r>
                <a:r>
                  <a:rPr lang="fr-FR" sz="2400" dirty="0"/>
                  <a:t> </a:t>
                </a:r>
                <a14:m>
                  <m:oMath xmlns:m="http://schemas.openxmlformats.org/officeDocument/2006/math">
                    <m:r>
                      <a:rPr lang="fr-FR" sz="2400" b="0" i="1" smtClean="0">
                        <a:latin typeface="Cambria Math" panose="02040503050406030204" pitchFamily="18" charset="0"/>
                      </a:rPr>
                      <m:t>0</m:t>
                    </m:r>
                  </m:oMath>
                </a14:m>
                <a:r>
                  <a:rPr lang="fr-FR" sz="2400" dirty="0"/>
                  <a:t> est un élément </a:t>
                </a:r>
                <a:r>
                  <a:rPr lang="fr-FR" sz="2400" b="1" dirty="0"/>
                  <a:t>absorbant</a:t>
                </a:r>
                <a:r>
                  <a:rPr lang="fr-FR" sz="2400" dirty="0"/>
                  <a:t> pour la multiplication par un réel.</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950714"/>
              </a:xfrm>
              <a:prstGeom prst="rect">
                <a:avLst/>
              </a:prstGeom>
              <a:blipFill>
                <a:blip r:embed="rId2"/>
                <a:stretch>
                  <a:fillRect l="-843" t="-1023" b="-1279"/>
                </a:stretch>
              </a:blipFill>
            </p:spPr>
            <p:txBody>
              <a:bodyPr/>
              <a:lstStyle/>
              <a:p>
                <a:r>
                  <a:rPr lang="fr-FR">
                    <a:noFill/>
                  </a:rPr>
                  <a:t> </a:t>
                </a:r>
              </a:p>
            </p:txBody>
          </p:sp>
        </mc:Fallback>
      </mc:AlternateContent>
    </p:spTree>
    <p:extLst>
      <p:ext uri="{BB962C8B-B14F-4D97-AF65-F5344CB8AC3E}">
        <p14:creationId xmlns:p14="http://schemas.microsoft.com/office/powerpoint/2010/main" val="1656966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550861"/>
              </a:xfrm>
              <a:prstGeom prst="rect">
                <a:avLst/>
              </a:prstGeom>
              <a:noFill/>
            </p:spPr>
            <p:txBody>
              <a:bodyPr wrap="square" rtlCol="0">
                <a:spAutoFit/>
              </a:bodyPr>
              <a:lstStyle/>
              <a:p>
                <a:r>
                  <a:rPr lang="fr-FR" sz="2400" b="1" dirty="0"/>
                  <a:t>Multiplication de deux matrices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b="0" i="1" smtClean="0">
                        <a:latin typeface="Cambria Math" panose="02040503050406030204" pitchFamily="18" charset="0"/>
                      </a:rPr>
                      <m:t>,</m:t>
                    </m:r>
                    <m:r>
                      <a:rPr lang="fr-FR" sz="2400" b="0" i="1" smtClean="0">
                        <a:latin typeface="Cambria Math" panose="02040503050406030204" pitchFamily="18" charset="0"/>
                      </a:rPr>
                      <m:t>𝑞</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𝑞</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a:t>
                </a:r>
                <a14:m>
                  <m:oMath xmlns:m="http://schemas.openxmlformats.org/officeDocument/2006/math">
                    <m:r>
                      <a:rPr lang="fr-FR" sz="2400" b="0" i="1" smtClean="0">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𝑞</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définit le </a:t>
                </a:r>
                <a:r>
                  <a:rPr lang="fr-FR" sz="2400" b="1" dirty="0"/>
                  <a:t>produit</a:t>
                </a:r>
                <a:r>
                  <a:rPr lang="fr-FR" sz="2400" dirty="0"/>
                  <a:t> de </a:t>
                </a:r>
                <a14:m>
                  <m:oMath xmlns:m="http://schemas.openxmlformats.org/officeDocument/2006/math">
                    <m:r>
                      <a:rPr lang="fr-FR" sz="2400" i="1">
                        <a:latin typeface="Cambria Math" panose="02040503050406030204" pitchFamily="18" charset="0"/>
                      </a:rPr>
                      <m:t>𝐴</m:t>
                    </m:r>
                  </m:oMath>
                </a14:m>
                <a:r>
                  <a:rPr lang="fr-FR" sz="2400" dirty="0"/>
                  <a:t> par </a:t>
                </a:r>
                <a14:m>
                  <m:oMath xmlns:m="http://schemas.openxmlformats.org/officeDocument/2006/math">
                    <m:r>
                      <a:rPr lang="fr-FR" sz="2400" i="1">
                        <a:latin typeface="Cambria Math" panose="02040503050406030204" pitchFamily="18" charset="0"/>
                      </a:rPr>
                      <m:t>𝐵</m:t>
                    </m:r>
                  </m:oMath>
                </a14:m>
                <a:r>
                  <a:rPr lang="fr-FR" sz="2400" dirty="0"/>
                  <a:t> comme étant la matrice </a:t>
                </a:r>
                <a14:m>
                  <m:oMath xmlns:m="http://schemas.openxmlformats.org/officeDocument/2006/math">
                    <m:r>
                      <a:rPr lang="fr-FR" sz="2400" i="1">
                        <a:latin typeface="Cambria Math" panose="02040503050406030204" pitchFamily="18" charset="0"/>
                      </a:rPr>
                      <m:t>𝐶</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vérifiant </a:t>
                </a:r>
              </a:p>
              <a:p>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ea typeface="Cambria Math" panose="02040503050406030204" pitchFamily="18" charset="0"/>
                        </a:rPr>
                        <m:t>∀ 1≤</m:t>
                      </m:r>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,1≤</m:t>
                      </m:r>
                      <m:r>
                        <a:rPr lang="fr-FR" sz="2400" i="1">
                          <a:latin typeface="Cambria Math" panose="02040503050406030204" pitchFamily="18" charset="0"/>
                          <a:ea typeface="Cambria Math" panose="02040503050406030204" pitchFamily="18" charset="0"/>
                        </a:rPr>
                        <m:t>𝑗</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𝑐</m:t>
                          </m:r>
                        </m:e>
                        <m:sub>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𝑗</m:t>
                          </m:r>
                        </m:sub>
                      </m:sSub>
                      <m:r>
                        <a:rPr lang="fr-FR" sz="2400" i="1">
                          <a:latin typeface="Cambria Math" panose="02040503050406030204" pitchFamily="18" charset="0"/>
                          <a:ea typeface="Cambria Math" panose="02040503050406030204" pitchFamily="18" charset="0"/>
                        </a:rPr>
                        <m:t>=</m:t>
                      </m:r>
                      <m:nary>
                        <m:naryPr>
                          <m:chr m:val="∑"/>
                          <m:ctrlPr>
                            <a:rPr lang="fr-FR" sz="2400" i="1" smtClean="0">
                              <a:latin typeface="Cambria Math" panose="02040503050406030204" pitchFamily="18" charset="0"/>
                              <a:ea typeface="Cambria Math" panose="02040503050406030204" pitchFamily="18" charset="0"/>
                            </a:rPr>
                          </m:ctrlPr>
                        </m:naryPr>
                        <m:sub>
                          <m:r>
                            <m:rPr>
                              <m:brk m:alnAt="23"/>
                            </m:rPr>
                            <a:rPr lang="fr-FR" sz="2400" b="0" i="1" smtClean="0">
                              <a:latin typeface="Cambria Math" panose="02040503050406030204" pitchFamily="18" charset="0"/>
                              <a:ea typeface="Cambria Math" panose="02040503050406030204" pitchFamily="18" charset="0"/>
                            </a:rPr>
                            <m:t>𝑘</m:t>
                          </m:r>
                          <m:r>
                            <a:rPr lang="fr-FR" sz="2400" b="0" i="1" smtClean="0">
                              <a:latin typeface="Cambria Math" panose="02040503050406030204" pitchFamily="18" charset="0"/>
                              <a:ea typeface="Cambria Math" panose="02040503050406030204" pitchFamily="18" charset="0"/>
                            </a:rPr>
                            <m:t>=1</m:t>
                          </m:r>
                        </m:sub>
                        <m:sup>
                          <m:r>
                            <a:rPr lang="fr-FR" sz="2400" b="0" i="1" smtClean="0">
                              <a:latin typeface="Cambria Math" panose="02040503050406030204" pitchFamily="18" charset="0"/>
                              <a:ea typeface="Cambria Math" panose="02040503050406030204" pitchFamily="18" charset="0"/>
                            </a:rPr>
                            <m:t>𝑞</m:t>
                          </m:r>
                        </m:sup>
                        <m:e>
                          <m:sSub>
                            <m:sSubPr>
                              <m:ctrlPr>
                                <a:rPr lang="fr-FR" sz="240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𝑎</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𝑘</m:t>
                              </m:r>
                            </m:sub>
                          </m:sSub>
                          <m:sSub>
                            <m:sSubPr>
                              <m:ctrlPr>
                                <a:rPr lang="fr-FR" sz="240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𝑏</m:t>
                              </m:r>
                            </m:e>
                            <m:sub>
                              <m:r>
                                <a:rPr lang="fr-FR" sz="2400" b="0" i="1" smtClean="0">
                                  <a:latin typeface="Cambria Math" panose="02040503050406030204" pitchFamily="18" charset="0"/>
                                  <a:ea typeface="Cambria Math" panose="02040503050406030204" pitchFamily="18" charset="0"/>
                                </a:rPr>
                                <m:t>𝑘</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sub>
                          </m:sSub>
                        </m:e>
                      </m:nary>
                    </m:oMath>
                  </m:oMathPara>
                </a14:m>
                <a:endParaRPr lang="fr-FR" sz="2400" dirty="0"/>
              </a:p>
              <a:p>
                <a:endParaRPr lang="fr-FR" sz="2400" dirty="0"/>
              </a:p>
              <a:p>
                <a:pPr marL="342900" indent="-342900">
                  <a:buFont typeface="Arial" panose="020B0604020202020204" pitchFamily="34" charset="0"/>
                  <a:buChar char="•"/>
                </a:pPr>
                <a:r>
                  <a:rPr lang="fr-FR" sz="2400" dirty="0"/>
                  <a:t>On note alors </a:t>
                </a:r>
                <a14:m>
                  <m:oMath xmlns:m="http://schemas.openxmlformats.org/officeDocument/2006/math">
                    <m:r>
                      <a:rPr lang="fr-FR" sz="2400" i="1">
                        <a:latin typeface="Cambria Math" panose="02040503050406030204" pitchFamily="18" charset="0"/>
                      </a:rPr>
                      <m:t>𝐶</m:t>
                    </m:r>
                    <m:r>
                      <a:rPr lang="fr-FR" sz="2400" i="1">
                        <a:latin typeface="Cambria Math" panose="02040503050406030204" pitchFamily="18" charset="0"/>
                      </a:rPr>
                      <m:t>=</m:t>
                    </m:r>
                    <m:r>
                      <a:rPr lang="fr-FR" sz="2400" i="1">
                        <a:latin typeface="Cambria Math" panose="02040503050406030204" pitchFamily="18" charset="0"/>
                      </a:rPr>
                      <m:t>𝐴𝐵</m:t>
                    </m:r>
                  </m:oMath>
                </a14:m>
                <a:r>
                  <a:rPr lang="fr-FR" sz="2400" dirty="0"/>
                  <a:t>.</a:t>
                </a:r>
              </a:p>
              <a:p>
                <a:pPr marL="342900" indent="-342900">
                  <a:buFont typeface="Arial" panose="020B0604020202020204" pitchFamily="34" charset="0"/>
                  <a:buChar char="•"/>
                </a:pPr>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550861"/>
              </a:xfrm>
              <a:prstGeom prst="rect">
                <a:avLst/>
              </a:prstGeom>
              <a:blipFill>
                <a:blip r:embed="rId3"/>
                <a:stretch>
                  <a:fillRect l="-843" t="-1114" b="-13370"/>
                </a:stretch>
              </a:blipFill>
            </p:spPr>
            <p:txBody>
              <a:bodyPr/>
              <a:lstStyle/>
              <a:p>
                <a:r>
                  <a:rPr lang="fr-FR">
                    <a:noFill/>
                  </a:rPr>
                  <a:t> </a:t>
                </a:r>
              </a:p>
            </p:txBody>
          </p:sp>
        </mc:Fallback>
      </mc:AlternateContent>
      <p:pic>
        <p:nvPicPr>
          <p:cNvPr id="5" name="Graphique 4" descr="Badge croix avec un remplissage uni">
            <a:extLst>
              <a:ext uri="{FF2B5EF4-FFF2-40B4-BE49-F238E27FC236}">
                <a16:creationId xmlns:a16="http://schemas.microsoft.com/office/drawing/2014/main" id="{D03DDBFC-CA46-3649-901E-E0D4AABE03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1740371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046988"/>
              </a:xfrm>
              <a:prstGeom prst="rect">
                <a:avLst/>
              </a:prstGeom>
              <a:noFill/>
            </p:spPr>
            <p:txBody>
              <a:bodyPr wrap="square" rtlCol="0">
                <a:spAutoFit/>
              </a:bodyPr>
              <a:lstStyle/>
              <a:p>
                <a:r>
                  <a:rPr lang="fr-FR" sz="2400" b="1" dirty="0"/>
                  <a:t>Multiplication de deux matrices : contrainte </a:t>
                </a:r>
              </a:p>
              <a:p>
                <a:endParaRPr lang="fr-FR" sz="2400" dirty="0"/>
              </a:p>
              <a:p>
                <a:pPr marL="342900" indent="-342900">
                  <a:buFont typeface="Arial" panose="020B0604020202020204" pitchFamily="34" charset="0"/>
                  <a:buChar char="•"/>
                </a:pPr>
                <a:r>
                  <a:rPr lang="fr-FR" sz="2400" dirty="0"/>
                  <a:t>Pour pouvoir définir le produit </a:t>
                </a:r>
                <a14:m>
                  <m:oMath xmlns:m="http://schemas.openxmlformats.org/officeDocument/2006/math">
                    <m:r>
                      <a:rPr lang="fr-FR" sz="2400" b="0" i="1" smtClean="0">
                        <a:latin typeface="Cambria Math" panose="02040503050406030204" pitchFamily="18" charset="0"/>
                      </a:rPr>
                      <m:t>𝐴𝐵</m:t>
                    </m:r>
                  </m:oMath>
                </a14:m>
                <a:r>
                  <a:rPr lang="fr-FR" sz="2400" dirty="0"/>
                  <a:t> de deux matrices, il est donc nécessaire que le nombre de colonnes de </a:t>
                </a:r>
                <a14:m>
                  <m:oMath xmlns:m="http://schemas.openxmlformats.org/officeDocument/2006/math">
                    <m:r>
                      <a:rPr lang="fr-FR" sz="2400" b="0" i="1" smtClean="0">
                        <a:latin typeface="Cambria Math" panose="02040503050406030204" pitchFamily="18" charset="0"/>
                      </a:rPr>
                      <m:t>𝐴</m:t>
                    </m:r>
                  </m:oMath>
                </a14:m>
                <a:r>
                  <a:rPr lang="fr-FR" sz="2400" dirty="0"/>
                  <a:t> soit égal au nombre de lignes de </a:t>
                </a:r>
                <a14:m>
                  <m:oMath xmlns:m="http://schemas.openxmlformats.org/officeDocument/2006/math">
                    <m:r>
                      <a:rPr lang="fr-FR" sz="2400" b="0" i="1" smtClean="0">
                        <a:latin typeface="Cambria Math" panose="02040503050406030204" pitchFamily="18" charset="0"/>
                      </a:rPr>
                      <m:t>𝐵</m:t>
                    </m:r>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Le produit comportera alors le même nombre de lignes que </a:t>
                </a:r>
                <a14:m>
                  <m:oMath xmlns:m="http://schemas.openxmlformats.org/officeDocument/2006/math">
                    <m:r>
                      <a:rPr lang="fr-FR" sz="2400" b="0" i="1" smtClean="0">
                        <a:latin typeface="Cambria Math" panose="02040503050406030204" pitchFamily="18" charset="0"/>
                      </a:rPr>
                      <m:t>𝐴</m:t>
                    </m:r>
                  </m:oMath>
                </a14:m>
                <a:r>
                  <a:rPr lang="fr-FR" sz="2400" dirty="0"/>
                  <a:t> et le même nombre de colonnes que </a:t>
                </a:r>
                <a14:m>
                  <m:oMath xmlns:m="http://schemas.openxmlformats.org/officeDocument/2006/math">
                    <m:r>
                      <a:rPr lang="fr-FR" sz="2400" b="0" i="1" smtClean="0">
                        <a:latin typeface="Cambria Math" panose="02040503050406030204" pitchFamily="18" charset="0"/>
                      </a:rPr>
                      <m:t>𝐵</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046988"/>
              </a:xfrm>
              <a:prstGeom prst="rect">
                <a:avLst/>
              </a:prstGeom>
              <a:blipFill>
                <a:blip r:embed="rId2"/>
                <a:stretch>
                  <a:fillRect l="-843" t="-1660" b="-3320"/>
                </a:stretch>
              </a:blipFill>
            </p:spPr>
            <p:txBody>
              <a:bodyPr/>
              <a:lstStyle/>
              <a:p>
                <a:r>
                  <a:rPr lang="fr-FR">
                    <a:noFill/>
                  </a:rPr>
                  <a:t> </a:t>
                </a:r>
              </a:p>
            </p:txBody>
          </p:sp>
        </mc:Fallback>
      </mc:AlternateContent>
      <p:pic>
        <p:nvPicPr>
          <p:cNvPr id="5" name="Graphique 4" descr="Mégaphone1 avec un remplissage uni">
            <a:extLst>
              <a:ext uri="{FF2B5EF4-FFF2-40B4-BE49-F238E27FC236}">
                <a16:creationId xmlns:a16="http://schemas.microsoft.com/office/drawing/2014/main" id="{5B084F25-CABD-2A4F-9985-DBD2EC0A43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1998919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554067"/>
              </a:xfrm>
              <a:prstGeom prst="rect">
                <a:avLst/>
              </a:prstGeom>
              <a:noFill/>
            </p:spPr>
            <p:txBody>
              <a:bodyPr wrap="square" rtlCol="0">
                <a:spAutoFit/>
              </a:bodyPr>
              <a:lstStyle/>
              <a:p>
                <a:r>
                  <a:rPr lang="fr-FR" sz="2400" b="1" dirty="0"/>
                  <a:t>Multiplication de deux matrices : explication de la formule </a:t>
                </a:r>
              </a:p>
              <a:p>
                <a:endParaRPr lang="fr-FR" sz="2400" dirty="0"/>
              </a:p>
              <a:p>
                <a:pPr marL="342900" indent="-342900">
                  <a:buFont typeface="Arial" panose="020B0604020202020204" pitchFamily="34" charset="0"/>
                  <a:buChar char="•"/>
                </a:pPr>
                <a:r>
                  <a:rPr lang="fr-FR" sz="2400" dirty="0"/>
                  <a:t>Pour calculer le terme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𝑐</m:t>
                        </m:r>
                      </m:e>
                      <m:sub>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𝑗</m:t>
                        </m:r>
                      </m:sub>
                    </m:sSub>
                  </m:oMath>
                </a14:m>
                <a:r>
                  <a:rPr lang="fr-FR" sz="2400" dirty="0"/>
                  <a:t> du produit </a:t>
                </a:r>
                <a14:m>
                  <m:oMath xmlns:m="http://schemas.openxmlformats.org/officeDocument/2006/math">
                    <m:r>
                      <a:rPr lang="fr-FR" sz="2400" b="0" i="1" smtClean="0">
                        <a:latin typeface="Cambria Math" panose="02040503050406030204" pitchFamily="18" charset="0"/>
                      </a:rPr>
                      <m:t>𝐶</m:t>
                    </m:r>
                  </m:oMath>
                </a14:m>
                <a:r>
                  <a:rPr lang="fr-FR" sz="2400" dirty="0"/>
                  <a:t> on effectue donc la somme des produits suivants :</a:t>
                </a:r>
              </a:p>
              <a:p>
                <a:pPr marL="342900" indent="-342900">
                  <a:buFont typeface="Arial" panose="020B0604020202020204" pitchFamily="34" charset="0"/>
                  <a:buChar char="•"/>
                </a:pPr>
                <a:endParaRPr lang="fr-FR" sz="2400" dirty="0"/>
              </a:p>
              <a:p>
                <a:pPr marL="800100" lvl="1" indent="-342900">
                  <a:buFont typeface="Arial" panose="020B0604020202020204" pitchFamily="34" charset="0"/>
                  <a:buChar char="•"/>
                </a:pPr>
                <a:r>
                  <a:rPr lang="fr-FR" sz="2400" dirty="0"/>
                  <a:t>Le produit du premier terme de la </a:t>
                </a:r>
                <a14:m>
                  <m:oMath xmlns:m="http://schemas.openxmlformats.org/officeDocument/2006/math">
                    <m:r>
                      <a:rPr lang="fr-FR" sz="2400" b="0" i="1" smtClean="0">
                        <a:latin typeface="Cambria Math" panose="02040503050406030204" pitchFamily="18" charset="0"/>
                      </a:rPr>
                      <m:t>𝑖</m:t>
                    </m:r>
                  </m:oMath>
                </a14:m>
                <a:r>
                  <a:rPr lang="fr-FR" sz="2400" dirty="0"/>
                  <a:t>-ème ligne de </a:t>
                </a:r>
                <a14:m>
                  <m:oMath xmlns:m="http://schemas.openxmlformats.org/officeDocument/2006/math">
                    <m:r>
                      <a:rPr lang="fr-FR" sz="2400" b="0" i="1" smtClean="0">
                        <a:latin typeface="Cambria Math" panose="02040503050406030204" pitchFamily="18" charset="0"/>
                      </a:rPr>
                      <m:t>𝐴</m:t>
                    </m:r>
                  </m:oMath>
                </a14:m>
                <a:r>
                  <a:rPr lang="fr-FR" sz="2400" dirty="0"/>
                  <a:t> avec le premier terme de la </a:t>
                </a:r>
                <a14:m>
                  <m:oMath xmlns:m="http://schemas.openxmlformats.org/officeDocument/2006/math">
                    <m:r>
                      <a:rPr lang="fr-FR" sz="2400" b="0" i="1" smtClean="0">
                        <a:latin typeface="Cambria Math" panose="02040503050406030204" pitchFamily="18" charset="0"/>
                      </a:rPr>
                      <m:t>𝑗</m:t>
                    </m:r>
                  </m:oMath>
                </a14:m>
                <a:r>
                  <a:rPr lang="fr-FR" sz="2400" dirty="0"/>
                  <a:t>-ème colonne de </a:t>
                </a:r>
                <a14:m>
                  <m:oMath xmlns:m="http://schemas.openxmlformats.org/officeDocument/2006/math">
                    <m:r>
                      <a:rPr lang="fr-FR" sz="2400" b="0" i="1" smtClean="0">
                        <a:latin typeface="Cambria Math" panose="02040503050406030204" pitchFamily="18" charset="0"/>
                      </a:rPr>
                      <m:t>𝐵</m:t>
                    </m:r>
                  </m:oMath>
                </a14:m>
                <a:r>
                  <a:rPr lang="fr-FR" sz="2400" dirty="0"/>
                  <a:t>.</a:t>
                </a:r>
              </a:p>
              <a:p>
                <a:pPr marL="800100" lvl="1" indent="-342900">
                  <a:buFont typeface="Arial" panose="020B0604020202020204" pitchFamily="34" charset="0"/>
                  <a:buChar char="•"/>
                </a:pPr>
                <a:r>
                  <a:rPr lang="fr-FR" sz="2400" dirty="0"/>
                  <a:t>Le produit du deuxième terme de la </a:t>
                </a:r>
                <a14:m>
                  <m:oMath xmlns:m="http://schemas.openxmlformats.org/officeDocument/2006/math">
                    <m:r>
                      <a:rPr lang="fr-FR" sz="2400" i="1">
                        <a:latin typeface="Cambria Math" panose="02040503050406030204" pitchFamily="18" charset="0"/>
                      </a:rPr>
                      <m:t>𝑖</m:t>
                    </m:r>
                  </m:oMath>
                </a14:m>
                <a:r>
                  <a:rPr lang="fr-FR" sz="2400" dirty="0"/>
                  <a:t>-ème ligne de </a:t>
                </a:r>
                <a14:m>
                  <m:oMath xmlns:m="http://schemas.openxmlformats.org/officeDocument/2006/math">
                    <m:r>
                      <a:rPr lang="fr-FR" sz="2400" i="1">
                        <a:latin typeface="Cambria Math" panose="02040503050406030204" pitchFamily="18" charset="0"/>
                      </a:rPr>
                      <m:t>𝐴</m:t>
                    </m:r>
                  </m:oMath>
                </a14:m>
                <a:r>
                  <a:rPr lang="fr-FR" sz="2400" dirty="0"/>
                  <a:t> avec le deuxième terme de la </a:t>
                </a:r>
                <a14:m>
                  <m:oMath xmlns:m="http://schemas.openxmlformats.org/officeDocument/2006/math">
                    <m:r>
                      <a:rPr lang="fr-FR" sz="2400" i="1">
                        <a:latin typeface="Cambria Math" panose="02040503050406030204" pitchFamily="18" charset="0"/>
                      </a:rPr>
                      <m:t>𝑗</m:t>
                    </m:r>
                  </m:oMath>
                </a14:m>
                <a:r>
                  <a:rPr lang="fr-FR" sz="2400" dirty="0"/>
                  <a:t>-ème colonne de </a:t>
                </a:r>
                <a14:m>
                  <m:oMath xmlns:m="http://schemas.openxmlformats.org/officeDocument/2006/math">
                    <m:r>
                      <a:rPr lang="fr-FR" sz="2400" i="1">
                        <a:latin typeface="Cambria Math" panose="02040503050406030204" pitchFamily="18" charset="0"/>
                      </a:rPr>
                      <m:t>𝐵</m:t>
                    </m:r>
                  </m:oMath>
                </a14:m>
                <a:r>
                  <a:rPr lang="fr-FR" sz="2400" dirty="0"/>
                  <a:t>.</a:t>
                </a:r>
              </a:p>
              <a:p>
                <a:pPr marL="800100" lvl="1" indent="-342900">
                  <a:buFont typeface="Arial" panose="020B0604020202020204" pitchFamily="34" charset="0"/>
                  <a:buChar char="•"/>
                </a:pPr>
                <a:r>
                  <a:rPr lang="fr-FR" sz="2400" dirty="0"/>
                  <a:t>…</a:t>
                </a:r>
              </a:p>
              <a:p>
                <a:pPr marL="800100" lvl="1" indent="-342900">
                  <a:buFont typeface="Arial" panose="020B0604020202020204" pitchFamily="34" charset="0"/>
                  <a:buChar char="•"/>
                </a:pPr>
                <a:r>
                  <a:rPr lang="fr-FR" sz="2400" dirty="0"/>
                  <a:t>Le produit du dernier terme de la </a:t>
                </a:r>
                <a14:m>
                  <m:oMath xmlns:m="http://schemas.openxmlformats.org/officeDocument/2006/math">
                    <m:r>
                      <a:rPr lang="fr-FR" sz="2400" i="1">
                        <a:latin typeface="Cambria Math" panose="02040503050406030204" pitchFamily="18" charset="0"/>
                      </a:rPr>
                      <m:t>𝑖</m:t>
                    </m:r>
                  </m:oMath>
                </a14:m>
                <a:r>
                  <a:rPr lang="fr-FR" sz="2400" dirty="0"/>
                  <a:t>-ème ligne de </a:t>
                </a:r>
                <a14:m>
                  <m:oMath xmlns:m="http://schemas.openxmlformats.org/officeDocument/2006/math">
                    <m:r>
                      <a:rPr lang="fr-FR" sz="2400" i="1">
                        <a:latin typeface="Cambria Math" panose="02040503050406030204" pitchFamily="18" charset="0"/>
                      </a:rPr>
                      <m:t>𝐴</m:t>
                    </m:r>
                  </m:oMath>
                </a14:m>
                <a:r>
                  <a:rPr lang="fr-FR" sz="2400" dirty="0"/>
                  <a:t> avec le dernier terme de la </a:t>
                </a:r>
                <a14:m>
                  <m:oMath xmlns:m="http://schemas.openxmlformats.org/officeDocument/2006/math">
                    <m:r>
                      <a:rPr lang="fr-FR" sz="2400" i="1">
                        <a:latin typeface="Cambria Math" panose="02040503050406030204" pitchFamily="18" charset="0"/>
                      </a:rPr>
                      <m:t>𝑗</m:t>
                    </m:r>
                  </m:oMath>
                </a14:m>
                <a:r>
                  <a:rPr lang="fr-FR" sz="2400" dirty="0"/>
                  <a:t>-ème colonne de </a:t>
                </a:r>
                <a14:m>
                  <m:oMath xmlns:m="http://schemas.openxmlformats.org/officeDocument/2006/math">
                    <m:r>
                      <a:rPr lang="fr-FR" sz="2400" i="1">
                        <a:latin typeface="Cambria Math" panose="02040503050406030204" pitchFamily="18" charset="0"/>
                      </a:rPr>
                      <m:t>𝐵</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554067"/>
              </a:xfrm>
              <a:prstGeom prst="rect">
                <a:avLst/>
              </a:prstGeom>
              <a:blipFill>
                <a:blip r:embed="rId3"/>
                <a:stretch>
                  <a:fillRect l="-843" t="-1111" r="-1084" b="-2222"/>
                </a:stretch>
              </a:blipFill>
            </p:spPr>
            <p:txBody>
              <a:bodyPr/>
              <a:lstStyle/>
              <a:p>
                <a:r>
                  <a:rPr lang="fr-FR">
                    <a:noFill/>
                  </a:rPr>
                  <a:t> </a:t>
                </a:r>
              </a:p>
            </p:txBody>
          </p:sp>
        </mc:Fallback>
      </mc:AlternateContent>
    </p:spTree>
    <p:extLst>
      <p:ext uri="{BB962C8B-B14F-4D97-AF65-F5344CB8AC3E}">
        <p14:creationId xmlns:p14="http://schemas.microsoft.com/office/powerpoint/2010/main" val="4172283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787704"/>
              </a:xfrm>
              <a:prstGeom prst="rect">
                <a:avLst/>
              </a:prstGeom>
              <a:noFill/>
            </p:spPr>
            <p:txBody>
              <a:bodyPr wrap="square" rtlCol="0">
                <a:spAutoFit/>
              </a:bodyPr>
              <a:lstStyle/>
              <a:p>
                <a:r>
                  <a:rPr lang="fr-FR" sz="2400" b="1" dirty="0"/>
                  <a:t>Multiplication de deux matrices : explication de la formule </a:t>
                </a:r>
              </a:p>
              <a:p>
                <a:endParaRPr lang="fr-FR" sz="2400" dirty="0"/>
              </a:p>
              <a:p>
                <a:pPr marL="342900" indent="-342900">
                  <a:buFont typeface="Arial" panose="020B0604020202020204" pitchFamily="34" charset="0"/>
                  <a:buChar char="•"/>
                </a:pPr>
                <a:r>
                  <a:rPr lang="fr-FR" sz="2400" dirty="0"/>
                  <a:t>Ainsi, pour calculer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𝑐</m:t>
                        </m:r>
                      </m:e>
                      <m:sub>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𝑗</m:t>
                        </m:r>
                      </m:sub>
                    </m:sSub>
                  </m:oMath>
                </a14:m>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5"/>
                                    <m:mcJc m:val="center"/>
                                  </m:mcPr>
                                </m:mc>
                              </m:mcs>
                              <m:ctrlPr>
                                <a:rPr lang="fr-FR" sz="2400" i="1">
                                  <a:latin typeface="Cambria Math" panose="02040503050406030204" pitchFamily="18" charset="0"/>
                                </a:rPr>
                              </m:ctrlPr>
                            </m:mPr>
                            <m:mr>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𝑐</m:t>
                                    </m:r>
                                  </m:e>
                                  <m:sub>
                                    <m:r>
                                      <a:rPr lang="fr-FR" sz="2400" i="1">
                                        <a:latin typeface="Cambria Math" panose="02040503050406030204" pitchFamily="18" charset="0"/>
                                      </a:rPr>
                                      <m:t>1,1</m:t>
                                    </m:r>
                                  </m:sub>
                                </m:sSub>
                              </m:e>
                              <m:e>
                                <m:r>
                                  <a:rPr lang="fr-FR" sz="2400" i="1" smtClean="0">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𝑐</m:t>
                                    </m:r>
                                  </m:e>
                                  <m:sub>
                                    <m:r>
                                      <a:rPr lang="fr-FR" sz="2400" i="1">
                                        <a:latin typeface="Cambria Math" panose="02040503050406030204" pitchFamily="18" charset="0"/>
                                      </a:rPr>
                                      <m:t>1,</m:t>
                                    </m:r>
                                    <m:r>
                                      <a:rPr lang="fr-FR" sz="2400" b="0" i="1" smtClean="0">
                                        <a:latin typeface="Cambria Math" panose="02040503050406030204" pitchFamily="18" charset="0"/>
                                      </a:rPr>
                                      <m:t>𝑝</m:t>
                                    </m:r>
                                  </m:sub>
                                </m:sSub>
                              </m:e>
                            </m:mr>
                            <m:mr>
                              <m:e>
                                <m:r>
                                  <a:rPr lang="fr-FR" sz="2400" i="1" smtClean="0">
                                    <a:latin typeface="Cambria Math" panose="02040503050406030204" pitchFamily="18" charset="0"/>
                                  </a:rPr>
                                  <m:t>⋮</m:t>
                                </m:r>
                              </m:e>
                              <m:e>
                                <m:r>
                                  <a:rPr lang="fr-FR" sz="2400" i="1">
                                    <a:latin typeface="Cambria Math" panose="02040503050406030204" pitchFamily="18" charset="0"/>
                                  </a:rPr>
                                  <m:t> </m:t>
                                </m:r>
                              </m:e>
                              <m:e>
                                <m:r>
                                  <a:rPr lang="fr-FR" sz="2400" i="1">
                                    <a:latin typeface="Cambria Math" panose="02040503050406030204" pitchFamily="18" charset="0"/>
                                  </a:rPr>
                                  <m:t> </m:t>
                                </m:r>
                              </m:e>
                              <m:e>
                                <m:r>
                                  <a:rPr lang="fr-FR" sz="2400" i="1">
                                    <a:latin typeface="Cambria Math" panose="02040503050406030204" pitchFamily="18" charset="0"/>
                                  </a:rPr>
                                  <m:t> </m:t>
                                </m:r>
                              </m:e>
                              <m:e>
                                <m:r>
                                  <a:rPr lang="fr-FR" sz="2400" i="1">
                                    <a:latin typeface="Cambria Math" panose="02040503050406030204" pitchFamily="18" charset="0"/>
                                  </a:rPr>
                                  <m:t>⋮</m:t>
                                </m:r>
                              </m:e>
                            </m:mr>
                            <m:mr>
                              <m:e>
                                <m:r>
                                  <a:rPr lang="fr-FR" sz="2400" i="1">
                                    <a:latin typeface="Cambria Math" panose="02040503050406030204" pitchFamily="18" charset="0"/>
                                  </a:rPr>
                                  <m:t>⋮</m:t>
                                </m:r>
                              </m:e>
                              <m:e>
                                <m:r>
                                  <a:rPr lang="fr-FR" sz="2400" i="1">
                                    <a:latin typeface="Cambria Math" panose="02040503050406030204" pitchFamily="18" charset="0"/>
                                  </a:rPr>
                                  <m:t> </m:t>
                                </m:r>
                              </m:e>
                              <m:e>
                                <m:sSub>
                                  <m:sSubPr>
                                    <m:ctrlPr>
                                      <a:rPr lang="fr-FR" sz="2400" i="1" smtClean="0">
                                        <a:solidFill>
                                          <a:srgbClr val="FF0000"/>
                                        </a:solidFill>
                                        <a:latin typeface="Cambria Math" panose="02040503050406030204" pitchFamily="18" charset="0"/>
                                      </a:rPr>
                                    </m:ctrlPr>
                                  </m:sSubPr>
                                  <m:e>
                                    <m:r>
                                      <a:rPr lang="fr-FR" sz="2400" b="0" i="1" smtClean="0">
                                        <a:solidFill>
                                          <a:srgbClr val="FF0000"/>
                                        </a:solidFill>
                                        <a:latin typeface="Cambria Math" panose="02040503050406030204" pitchFamily="18" charset="0"/>
                                      </a:rPr>
                                      <m:t>𝑐</m:t>
                                    </m:r>
                                  </m:e>
                                  <m:sub>
                                    <m:r>
                                      <a:rPr lang="fr-FR" sz="2400" i="1">
                                        <a:solidFill>
                                          <a:srgbClr val="FF0000"/>
                                        </a:solidFill>
                                        <a:latin typeface="Cambria Math" panose="02040503050406030204" pitchFamily="18" charset="0"/>
                                      </a:rPr>
                                      <m:t>𝑖</m:t>
                                    </m:r>
                                    <m:r>
                                      <a:rPr lang="fr-FR" sz="2400" i="1">
                                        <a:solidFill>
                                          <a:srgbClr val="FF0000"/>
                                        </a:solidFill>
                                        <a:latin typeface="Cambria Math" panose="02040503050406030204" pitchFamily="18" charset="0"/>
                                      </a:rPr>
                                      <m:t>,</m:t>
                                    </m:r>
                                    <m:r>
                                      <a:rPr lang="fr-FR" sz="2400" i="1">
                                        <a:solidFill>
                                          <a:srgbClr val="FF0000"/>
                                        </a:solidFill>
                                        <a:latin typeface="Cambria Math" panose="02040503050406030204" pitchFamily="18" charset="0"/>
                                      </a:rPr>
                                      <m:t>𝑗</m:t>
                                    </m:r>
                                  </m:sub>
                                </m:sSub>
                              </m:e>
                              <m:e>
                                <m:r>
                                  <a:rPr lang="fr-FR" sz="2400" i="1">
                                    <a:latin typeface="Cambria Math" panose="02040503050406030204" pitchFamily="18" charset="0"/>
                                  </a:rPr>
                                  <m:t> </m:t>
                                </m:r>
                              </m:e>
                              <m:e>
                                <m:r>
                                  <a:rPr lang="fr-FR" sz="2400" i="1">
                                    <a:latin typeface="Cambria Math" panose="02040503050406030204" pitchFamily="18" charset="0"/>
                                  </a:rPr>
                                  <m:t>⋮</m:t>
                                </m:r>
                              </m:e>
                            </m:mr>
                            <m:mr>
                              <m:e>
                                <m:r>
                                  <a:rPr lang="fr-FR" sz="2400" i="1">
                                    <a:latin typeface="Cambria Math" panose="02040503050406030204" pitchFamily="18" charset="0"/>
                                  </a:rPr>
                                  <m:t>⋮</m:t>
                                </m:r>
                              </m:e>
                              <m:e>
                                <m:r>
                                  <a:rPr lang="fr-FR" sz="2400" i="1">
                                    <a:latin typeface="Cambria Math" panose="02040503050406030204" pitchFamily="18" charset="0"/>
                                  </a:rPr>
                                  <m:t> </m:t>
                                </m:r>
                              </m:e>
                              <m:e>
                                <m:r>
                                  <a:rPr lang="fr-FR" sz="2400" i="1">
                                    <a:latin typeface="Cambria Math" panose="02040503050406030204" pitchFamily="18" charset="0"/>
                                  </a:rPr>
                                  <m:t> </m:t>
                                </m:r>
                              </m:e>
                              <m:e>
                                <m:r>
                                  <a:rPr lang="fr-FR" sz="2400" i="1">
                                    <a:latin typeface="Cambria Math" panose="02040503050406030204" pitchFamily="18" charset="0"/>
                                  </a:rPr>
                                  <m:t> </m:t>
                                </m:r>
                              </m:e>
                              <m:e>
                                <m:r>
                                  <a:rPr lang="fr-FR" sz="2400" i="1">
                                    <a:latin typeface="Cambria Math" panose="02040503050406030204" pitchFamily="18" charset="0"/>
                                  </a:rPr>
                                  <m:t>⋮</m:t>
                                </m:r>
                              </m:e>
                            </m:mr>
                            <m:mr>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𝑐</m:t>
                                    </m:r>
                                  </m:e>
                                  <m:sub>
                                    <m:r>
                                      <a:rPr lang="fr-FR" sz="2400" i="1">
                                        <a:latin typeface="Cambria Math" panose="02040503050406030204" pitchFamily="18" charset="0"/>
                                      </a:rPr>
                                      <m:t>𝑛</m:t>
                                    </m:r>
                                    <m:r>
                                      <a:rPr lang="fr-FR" sz="2400" i="1">
                                        <a:latin typeface="Cambria Math" panose="02040503050406030204" pitchFamily="18" charset="0"/>
                                      </a:rPr>
                                      <m:t>,1</m:t>
                                    </m:r>
                                  </m:sub>
                                </m:sSub>
                              </m:e>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𝑐</m:t>
                                    </m:r>
                                  </m:e>
                                  <m:sub>
                                    <m:r>
                                      <a:rPr lang="fr-FR" sz="2400" i="1">
                                        <a:latin typeface="Cambria Math" panose="02040503050406030204" pitchFamily="18" charset="0"/>
                                      </a:rPr>
                                      <m:t>𝑛</m:t>
                                    </m:r>
                                    <m:r>
                                      <a:rPr lang="fr-FR" sz="2400" i="1">
                                        <a:latin typeface="Cambria Math" panose="02040503050406030204" pitchFamily="18" charset="0"/>
                                      </a:rPr>
                                      <m:t>,</m:t>
                                    </m:r>
                                    <m:r>
                                      <a:rPr lang="fr-FR" sz="2400" b="0" i="1" smtClean="0">
                                        <a:latin typeface="Cambria Math" panose="02040503050406030204" pitchFamily="18" charset="0"/>
                                      </a:rPr>
                                      <m:t>𝑝</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787704"/>
              </a:xfrm>
              <a:prstGeom prst="rect">
                <a:avLst/>
              </a:prstGeom>
              <a:blipFill>
                <a:blip r:embed="rId2"/>
                <a:stretch>
                  <a:fillRect l="-843" t="-1338"/>
                </a:stretch>
              </a:blipFill>
            </p:spPr>
            <p:txBody>
              <a:bodyPr/>
              <a:lstStyle/>
              <a:p>
                <a:r>
                  <a:rPr lang="fr-FR">
                    <a:noFill/>
                  </a:rPr>
                  <a:t> </a:t>
                </a:r>
              </a:p>
            </p:txBody>
          </p:sp>
        </mc:Fallback>
      </mc:AlternateContent>
    </p:spTree>
    <p:extLst>
      <p:ext uri="{BB962C8B-B14F-4D97-AF65-F5344CB8AC3E}">
        <p14:creationId xmlns:p14="http://schemas.microsoft.com/office/powerpoint/2010/main" val="17801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756862"/>
              </a:xfrm>
              <a:prstGeom prst="rect">
                <a:avLst/>
              </a:prstGeom>
              <a:noFill/>
            </p:spPr>
            <p:txBody>
              <a:bodyPr wrap="square" rtlCol="0">
                <a:spAutoFit/>
              </a:bodyPr>
              <a:lstStyle/>
              <a:p>
                <a:r>
                  <a:rPr lang="fr-FR" sz="2400" b="1" dirty="0"/>
                  <a:t>Multiplication de deux matrices : explication de la formule </a:t>
                </a:r>
              </a:p>
              <a:p>
                <a:endParaRPr lang="fr-FR" sz="2400" dirty="0"/>
              </a:p>
              <a:p>
                <a:pPr marL="342900" indent="-342900">
                  <a:buFont typeface="Arial" panose="020B0604020202020204" pitchFamily="34" charset="0"/>
                  <a:buChar char="•"/>
                </a:pPr>
                <a:r>
                  <a:rPr lang="fr-FR" sz="2400" dirty="0"/>
                  <a:t>Il faut considérer la </a:t>
                </a:r>
                <a14:m>
                  <m:oMath xmlns:m="http://schemas.openxmlformats.org/officeDocument/2006/math">
                    <m:r>
                      <a:rPr lang="fr-FR" sz="2400" b="0" i="1" smtClean="0">
                        <a:latin typeface="Cambria Math" panose="02040503050406030204" pitchFamily="18" charset="0"/>
                      </a:rPr>
                      <m:t>𝑖</m:t>
                    </m:r>
                  </m:oMath>
                </a14:m>
                <a:r>
                  <a:rPr lang="fr-FR" sz="2400" dirty="0"/>
                  <a:t>-ème ligne de </a:t>
                </a:r>
                <a14:m>
                  <m:oMath xmlns:m="http://schemas.openxmlformats.org/officeDocument/2006/math">
                    <m:r>
                      <a:rPr lang="fr-FR" sz="2400" b="0" i="1" smtClean="0">
                        <a:latin typeface="Cambria Math" panose="02040503050406030204" pitchFamily="18" charset="0"/>
                      </a:rPr>
                      <m:t>𝐴</m:t>
                    </m:r>
                  </m:oMath>
                </a14:m>
                <a:r>
                  <a:rPr lang="fr-FR" sz="2400" dirty="0"/>
                  <a:t> et la </a:t>
                </a:r>
                <a14:m>
                  <m:oMath xmlns:m="http://schemas.openxmlformats.org/officeDocument/2006/math">
                    <m:r>
                      <a:rPr lang="fr-FR" sz="2400" i="1">
                        <a:latin typeface="Cambria Math" panose="02040503050406030204" pitchFamily="18" charset="0"/>
                      </a:rPr>
                      <m:t>𝑗</m:t>
                    </m:r>
                  </m:oMath>
                </a14:m>
                <a:r>
                  <a:rPr lang="fr-FR" sz="2400" dirty="0"/>
                  <a:t>-ème colonne de </a:t>
                </a:r>
                <a14:m>
                  <m:oMath xmlns:m="http://schemas.openxmlformats.org/officeDocument/2006/math">
                    <m:r>
                      <a:rPr lang="fr-FR" sz="2400" i="1">
                        <a:latin typeface="Cambria Math" panose="02040503050406030204" pitchFamily="18" charset="0"/>
                      </a:rPr>
                      <m:t>𝐵</m:t>
                    </m:r>
                  </m:oMath>
                </a14:m>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𝑎</m:t>
                                    </m:r>
                                  </m:e>
                                  <m:sub>
                                    <m:r>
                                      <a:rPr lang="fr-FR" sz="2400" i="1">
                                        <a:latin typeface="Cambria Math" panose="02040503050406030204" pitchFamily="18" charset="0"/>
                                      </a:rPr>
                                      <m:t>1,1</m:t>
                                    </m:r>
                                  </m:sub>
                                </m:sSub>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1,</m:t>
                                    </m:r>
                                    <m:r>
                                      <a:rPr lang="fr-FR" sz="2400" b="0" i="1" smtClean="0">
                                        <a:latin typeface="Cambria Math" panose="02040503050406030204" pitchFamily="18" charset="0"/>
                                      </a:rPr>
                                      <m:t>2</m:t>
                                    </m:r>
                                  </m:sub>
                                </m:sSub>
                              </m:e>
                              <m:e>
                                <m:r>
                                  <a:rPr lang="fr-FR" sz="2400" i="1">
                                    <a:latin typeface="Cambria Math" panose="02040503050406030204" pitchFamily="18" charset="0"/>
                                  </a:rPr>
                                  <m:t>…</m:t>
                                </m:r>
                              </m:e>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𝑎</m:t>
                                    </m:r>
                                  </m:e>
                                  <m:sub>
                                    <m:r>
                                      <a:rPr lang="fr-FR" sz="2400" i="1">
                                        <a:latin typeface="Cambria Math" panose="02040503050406030204" pitchFamily="18" charset="0"/>
                                      </a:rPr>
                                      <m:t>1,</m:t>
                                    </m:r>
                                    <m:r>
                                      <a:rPr lang="fr-FR" sz="2400" b="0" i="1" smtClean="0">
                                        <a:latin typeface="Cambria Math" panose="02040503050406030204" pitchFamily="18" charset="0"/>
                                      </a:rPr>
                                      <m:t>𝑞</m:t>
                                    </m:r>
                                  </m:sub>
                                </m:sSub>
                              </m:e>
                            </m:mr>
                            <m:mr>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mr>
                            <m:mr>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𝑎</m:t>
                                    </m:r>
                                  </m:e>
                                  <m:sub>
                                    <m:r>
                                      <a:rPr lang="fr-FR" sz="2400" b="0" i="1" smtClean="0">
                                        <a:solidFill>
                                          <a:srgbClr val="FF0000"/>
                                        </a:solidFill>
                                        <a:latin typeface="Cambria Math" panose="02040503050406030204" pitchFamily="18" charset="0"/>
                                      </a:rPr>
                                      <m:t>𝑖</m:t>
                                    </m:r>
                                    <m:r>
                                      <a:rPr lang="fr-FR" sz="2400" i="1">
                                        <a:solidFill>
                                          <a:srgbClr val="FF0000"/>
                                        </a:solidFill>
                                        <a:latin typeface="Cambria Math" panose="02040503050406030204" pitchFamily="18" charset="0"/>
                                      </a:rPr>
                                      <m:t>,1</m:t>
                                    </m:r>
                                  </m:sub>
                                </m:sSub>
                              </m:e>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𝑎</m:t>
                                    </m:r>
                                  </m:e>
                                  <m:sub>
                                    <m:r>
                                      <a:rPr lang="fr-FR" sz="2400" b="0" i="1" smtClean="0">
                                        <a:solidFill>
                                          <a:srgbClr val="FF0000"/>
                                        </a:solidFill>
                                        <a:latin typeface="Cambria Math" panose="02040503050406030204" pitchFamily="18" charset="0"/>
                                      </a:rPr>
                                      <m:t>𝑖</m:t>
                                    </m:r>
                                    <m:r>
                                      <a:rPr lang="fr-FR" sz="2400" i="1">
                                        <a:solidFill>
                                          <a:srgbClr val="FF0000"/>
                                        </a:solidFill>
                                        <a:latin typeface="Cambria Math" panose="02040503050406030204" pitchFamily="18" charset="0"/>
                                      </a:rPr>
                                      <m:t>,</m:t>
                                    </m:r>
                                    <m:r>
                                      <a:rPr lang="fr-FR" sz="2400" b="0" i="1" smtClean="0">
                                        <a:solidFill>
                                          <a:srgbClr val="FF0000"/>
                                        </a:solidFill>
                                        <a:latin typeface="Cambria Math" panose="02040503050406030204" pitchFamily="18" charset="0"/>
                                      </a:rPr>
                                      <m:t>2</m:t>
                                    </m:r>
                                  </m:sub>
                                </m:sSub>
                              </m:e>
                              <m:e>
                                <m:r>
                                  <a:rPr lang="fr-FR" sz="2400" i="1" smtClean="0">
                                    <a:solidFill>
                                      <a:srgbClr val="FF0000"/>
                                    </a:solidFill>
                                    <a:latin typeface="Cambria Math" panose="02040503050406030204" pitchFamily="18" charset="0"/>
                                  </a:rPr>
                                  <m:t>…</m:t>
                                </m:r>
                              </m:e>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𝑎</m:t>
                                    </m:r>
                                  </m:e>
                                  <m:sub>
                                    <m:r>
                                      <a:rPr lang="fr-FR" sz="2400" b="0" i="1" smtClean="0">
                                        <a:solidFill>
                                          <a:srgbClr val="FF0000"/>
                                        </a:solidFill>
                                        <a:latin typeface="Cambria Math" panose="02040503050406030204" pitchFamily="18" charset="0"/>
                                      </a:rPr>
                                      <m:t>𝑖</m:t>
                                    </m:r>
                                    <m:r>
                                      <a:rPr lang="fr-FR" sz="2400" i="1">
                                        <a:solidFill>
                                          <a:srgbClr val="FF0000"/>
                                        </a:solidFill>
                                        <a:latin typeface="Cambria Math" panose="02040503050406030204" pitchFamily="18" charset="0"/>
                                      </a:rPr>
                                      <m:t>,</m:t>
                                    </m:r>
                                    <m:r>
                                      <a:rPr lang="fr-FR" sz="2400" b="0" i="1" smtClean="0">
                                        <a:solidFill>
                                          <a:srgbClr val="FF0000"/>
                                        </a:solidFill>
                                        <a:latin typeface="Cambria Math" panose="02040503050406030204" pitchFamily="18" charset="0"/>
                                      </a:rPr>
                                      <m:t>𝑞</m:t>
                                    </m:r>
                                  </m:sub>
                                </m:sSub>
                              </m:e>
                            </m:mr>
                            <m:mr>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mr>
                            <m:mr>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𝑎</m:t>
                                    </m:r>
                                  </m:e>
                                  <m:sub>
                                    <m:r>
                                      <a:rPr lang="fr-FR" sz="2400" i="1">
                                        <a:latin typeface="Cambria Math" panose="02040503050406030204" pitchFamily="18" charset="0"/>
                                      </a:rPr>
                                      <m:t>𝑛</m:t>
                                    </m:r>
                                    <m:r>
                                      <a:rPr lang="fr-FR" sz="2400" i="1">
                                        <a:latin typeface="Cambria Math" panose="02040503050406030204" pitchFamily="18" charset="0"/>
                                      </a:rPr>
                                      <m:t>,1</m:t>
                                    </m:r>
                                  </m:sub>
                                </m:sSub>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𝑛</m:t>
                                    </m:r>
                                    <m:r>
                                      <a:rPr lang="fr-FR" sz="2400" i="1">
                                        <a:latin typeface="Cambria Math" panose="02040503050406030204" pitchFamily="18" charset="0"/>
                                      </a:rPr>
                                      <m:t>,</m:t>
                                    </m:r>
                                    <m:r>
                                      <a:rPr lang="fr-FR" sz="2400" b="0" i="1" smtClean="0">
                                        <a:latin typeface="Cambria Math" panose="02040503050406030204" pitchFamily="18" charset="0"/>
                                      </a:rPr>
                                      <m:t>2</m:t>
                                    </m:r>
                                  </m:sub>
                                </m:sSub>
                              </m:e>
                              <m:e>
                                <m:r>
                                  <a:rPr lang="fr-FR" sz="2400" i="1">
                                    <a:latin typeface="Cambria Math" panose="02040503050406030204" pitchFamily="18" charset="0"/>
                                  </a:rPr>
                                  <m:t>…</m:t>
                                </m:r>
                              </m:e>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𝑎</m:t>
                                    </m:r>
                                  </m:e>
                                  <m:sub>
                                    <m:r>
                                      <a:rPr lang="fr-FR" sz="2400" i="1">
                                        <a:latin typeface="Cambria Math" panose="02040503050406030204" pitchFamily="18" charset="0"/>
                                      </a:rPr>
                                      <m:t>𝑛</m:t>
                                    </m:r>
                                    <m:r>
                                      <a:rPr lang="fr-FR" sz="2400" i="1">
                                        <a:latin typeface="Cambria Math" panose="02040503050406030204" pitchFamily="18" charset="0"/>
                                      </a:rPr>
                                      <m:t>,</m:t>
                                    </m:r>
                                    <m:r>
                                      <a:rPr lang="fr-FR" sz="2400" b="0" i="1" smtClean="0">
                                        <a:latin typeface="Cambria Math" panose="02040503050406030204" pitchFamily="18" charset="0"/>
                                      </a:rPr>
                                      <m:t>𝑞</m:t>
                                    </m:r>
                                  </m:sub>
                                </m:sSub>
                              </m:e>
                            </m:mr>
                          </m:m>
                        </m:e>
                      </m:d>
                      <m:r>
                        <a:rPr lang="fr-FR" sz="2400" b="0" i="1" smtClean="0">
                          <a:latin typeface="Cambria Math" panose="02040503050406030204" pitchFamily="18" charset="0"/>
                        </a:rPr>
                        <m:t>,</m:t>
                      </m:r>
                      <m:r>
                        <a:rPr lang="fr-FR" sz="2400" b="0" i="0" smtClean="0">
                          <a:latin typeface="Cambria Math" panose="02040503050406030204" pitchFamily="18" charset="0"/>
                        </a:rPr>
                        <m:t>  </m:t>
                      </m:r>
                      <m:r>
                        <a:rPr lang="fr-FR" sz="2400" b="0" i="1" smtClean="0">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5"/>
                                    <m:mcJc m:val="center"/>
                                  </m:mcPr>
                                </m:mc>
                              </m:mcs>
                              <m:ctrlPr>
                                <a:rPr lang="fr-FR" sz="2400" i="1" smtClean="0">
                                  <a:latin typeface="Cambria Math" panose="02040503050406030204" pitchFamily="18" charset="0"/>
                                </a:rPr>
                              </m:ctrlPr>
                            </m:mPr>
                            <m:mr>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𝑏</m:t>
                                    </m:r>
                                  </m:e>
                                  <m:sub>
                                    <m:r>
                                      <a:rPr lang="fr-FR" sz="2400" i="1">
                                        <a:latin typeface="Cambria Math" panose="02040503050406030204" pitchFamily="18" charset="0"/>
                                      </a:rPr>
                                      <m:t>1,1</m:t>
                                    </m:r>
                                  </m:sub>
                                </m:sSub>
                              </m:e>
                              <m:e>
                                <m:r>
                                  <a:rPr lang="fr-FR" sz="2400" i="1">
                                    <a:latin typeface="Cambria Math" panose="02040503050406030204" pitchFamily="18" charset="0"/>
                                  </a:rPr>
                                  <m:t>…</m:t>
                                </m:r>
                              </m:e>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𝑏</m:t>
                                    </m:r>
                                  </m:e>
                                  <m:sub>
                                    <m:r>
                                      <a:rPr lang="fr-FR" sz="2400" i="1">
                                        <a:solidFill>
                                          <a:srgbClr val="FF0000"/>
                                        </a:solidFill>
                                        <a:latin typeface="Cambria Math" panose="02040503050406030204" pitchFamily="18" charset="0"/>
                                      </a:rPr>
                                      <m:t>1,</m:t>
                                    </m:r>
                                    <m:r>
                                      <a:rPr lang="fr-FR" sz="2400" b="0" i="1" smtClean="0">
                                        <a:solidFill>
                                          <a:srgbClr val="FF0000"/>
                                        </a:solidFill>
                                        <a:latin typeface="Cambria Math" panose="02040503050406030204" pitchFamily="18" charset="0"/>
                                      </a:rPr>
                                      <m:t>𝑗</m:t>
                                    </m:r>
                                  </m:sub>
                                </m:sSub>
                              </m:e>
                              <m:e>
                                <m:r>
                                  <a:rPr lang="fr-FR" sz="2400" i="1">
                                    <a:latin typeface="Cambria Math" panose="02040503050406030204" pitchFamily="18" charset="0"/>
                                  </a:rPr>
                                  <m:t>…</m:t>
                                </m:r>
                              </m:e>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𝑏</m:t>
                                    </m:r>
                                  </m:e>
                                  <m:sub>
                                    <m:r>
                                      <a:rPr lang="fr-FR" sz="2400" i="1">
                                        <a:latin typeface="Cambria Math" panose="02040503050406030204" pitchFamily="18" charset="0"/>
                                      </a:rPr>
                                      <m:t>1,</m:t>
                                    </m:r>
                                    <m:r>
                                      <a:rPr lang="fr-FR" sz="2400" i="1">
                                        <a:latin typeface="Cambria Math" panose="02040503050406030204" pitchFamily="18" charset="0"/>
                                      </a:rPr>
                                      <m:t>𝑝</m:t>
                                    </m:r>
                                  </m:sub>
                                </m:sSub>
                              </m:e>
                            </m:mr>
                            <m:mr>
                              <m:e>
                                <m:sSub>
                                  <m:sSubPr>
                                    <m:ctrlPr>
                                      <a:rPr lang="fr-FR" sz="2400" i="1">
                                        <a:latin typeface="Cambria Math" panose="02040503050406030204" pitchFamily="18" charset="0"/>
                                      </a:rPr>
                                    </m:ctrlPr>
                                  </m:sSubPr>
                                  <m:e>
                                    <m:r>
                                      <a:rPr lang="fr-FR" sz="2400" i="1">
                                        <a:latin typeface="Cambria Math" panose="02040503050406030204" pitchFamily="18" charset="0"/>
                                      </a:rPr>
                                      <m:t>𝑏</m:t>
                                    </m:r>
                                  </m:e>
                                  <m:sub>
                                    <m:r>
                                      <a:rPr lang="fr-FR" sz="2400" b="0" i="1" smtClean="0">
                                        <a:latin typeface="Cambria Math" panose="02040503050406030204" pitchFamily="18" charset="0"/>
                                      </a:rPr>
                                      <m:t>2</m:t>
                                    </m:r>
                                    <m:r>
                                      <a:rPr lang="fr-FR" sz="2400" i="1">
                                        <a:latin typeface="Cambria Math" panose="02040503050406030204" pitchFamily="18" charset="0"/>
                                      </a:rPr>
                                      <m:t>,1</m:t>
                                    </m:r>
                                  </m:sub>
                                </m:sSub>
                              </m:e>
                              <m:e>
                                <m:r>
                                  <a:rPr lang="fr-FR" sz="2400" i="1">
                                    <a:latin typeface="Cambria Math" panose="02040503050406030204" pitchFamily="18" charset="0"/>
                                  </a:rPr>
                                  <m:t>…</m:t>
                                </m:r>
                              </m:e>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𝑏</m:t>
                                    </m:r>
                                  </m:e>
                                  <m:sub>
                                    <m:r>
                                      <a:rPr lang="fr-FR" sz="2400" b="0" i="1" smtClean="0">
                                        <a:solidFill>
                                          <a:srgbClr val="FF0000"/>
                                        </a:solidFill>
                                        <a:latin typeface="Cambria Math" panose="02040503050406030204" pitchFamily="18" charset="0"/>
                                      </a:rPr>
                                      <m:t>2</m:t>
                                    </m:r>
                                    <m:r>
                                      <a:rPr lang="fr-FR" sz="2400" i="1">
                                        <a:solidFill>
                                          <a:srgbClr val="FF0000"/>
                                        </a:solidFill>
                                        <a:latin typeface="Cambria Math" panose="02040503050406030204" pitchFamily="18" charset="0"/>
                                      </a:rPr>
                                      <m:t>,</m:t>
                                    </m:r>
                                    <m:r>
                                      <a:rPr lang="fr-FR" sz="2400" b="0" i="1" smtClean="0">
                                        <a:solidFill>
                                          <a:srgbClr val="FF0000"/>
                                        </a:solidFill>
                                        <a:latin typeface="Cambria Math" panose="02040503050406030204" pitchFamily="18" charset="0"/>
                                      </a:rPr>
                                      <m:t>𝑗</m:t>
                                    </m:r>
                                  </m:sub>
                                </m:sSub>
                              </m:e>
                              <m:e>
                                <m:r>
                                  <a:rPr lang="fr-FR" sz="2400" i="1">
                                    <a:latin typeface="Cambria Math" panose="02040503050406030204" pitchFamily="18" charset="0"/>
                                  </a:rPr>
                                  <m:t>…</m:t>
                                </m:r>
                              </m:e>
                              <m:e>
                                <m:r>
                                  <a:rPr lang="fr-FR" sz="2400" i="1">
                                    <a:latin typeface="Cambria Math" panose="02040503050406030204" pitchFamily="18" charset="0"/>
                                  </a:rPr>
                                  <m:t>⋮</m:t>
                                </m:r>
                              </m:e>
                            </m:mr>
                            <m:mr>
                              <m:e>
                                <m:r>
                                  <a:rPr lang="fr-FR" sz="2400" i="1">
                                    <a:latin typeface="Cambria Math" panose="02040503050406030204" pitchFamily="18" charset="0"/>
                                  </a:rPr>
                                  <m:t>⋮</m:t>
                                </m:r>
                              </m:e>
                              <m:e>
                                <m:r>
                                  <a:rPr lang="fr-FR" sz="2400" i="1">
                                    <a:latin typeface="Cambria Math" panose="02040503050406030204" pitchFamily="18" charset="0"/>
                                  </a:rPr>
                                  <m:t>…</m:t>
                                </m:r>
                              </m:e>
                              <m:e>
                                <m:r>
                                  <a:rPr lang="fr-FR" sz="2400" i="1" smtClean="0">
                                    <a:solidFill>
                                      <a:srgbClr val="FF0000"/>
                                    </a:solidFill>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mr>
                            <m:mr>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𝑏</m:t>
                                    </m:r>
                                  </m:e>
                                  <m:sub>
                                    <m:r>
                                      <a:rPr lang="fr-FR" sz="2400" b="0" i="1" smtClean="0">
                                        <a:latin typeface="Cambria Math" panose="02040503050406030204" pitchFamily="18" charset="0"/>
                                      </a:rPr>
                                      <m:t>𝑞</m:t>
                                    </m:r>
                                    <m:r>
                                      <a:rPr lang="fr-FR" sz="2400" i="1">
                                        <a:latin typeface="Cambria Math" panose="02040503050406030204" pitchFamily="18" charset="0"/>
                                      </a:rPr>
                                      <m:t>,1</m:t>
                                    </m:r>
                                  </m:sub>
                                </m:sSub>
                              </m:e>
                              <m:e>
                                <m:r>
                                  <a:rPr lang="fr-FR" sz="2400" i="1">
                                    <a:latin typeface="Cambria Math" panose="02040503050406030204" pitchFamily="18" charset="0"/>
                                  </a:rPr>
                                  <m:t>…</m:t>
                                </m:r>
                              </m:e>
                              <m:e>
                                <m:sSub>
                                  <m:sSubPr>
                                    <m:ctrlPr>
                                      <a:rPr lang="fr-FR" sz="2400" i="1" smtClean="0">
                                        <a:solidFill>
                                          <a:srgbClr val="FF0000"/>
                                        </a:solidFill>
                                        <a:latin typeface="Cambria Math" panose="02040503050406030204" pitchFamily="18" charset="0"/>
                                      </a:rPr>
                                    </m:ctrlPr>
                                  </m:sSubPr>
                                  <m:e>
                                    <m:r>
                                      <a:rPr lang="fr-FR" sz="2400" i="1">
                                        <a:solidFill>
                                          <a:srgbClr val="FF0000"/>
                                        </a:solidFill>
                                        <a:latin typeface="Cambria Math" panose="02040503050406030204" pitchFamily="18" charset="0"/>
                                      </a:rPr>
                                      <m:t>𝑏</m:t>
                                    </m:r>
                                  </m:e>
                                  <m:sub>
                                    <m:r>
                                      <a:rPr lang="fr-FR" sz="2400" b="0" i="1" smtClean="0">
                                        <a:solidFill>
                                          <a:srgbClr val="FF0000"/>
                                        </a:solidFill>
                                        <a:latin typeface="Cambria Math" panose="02040503050406030204" pitchFamily="18" charset="0"/>
                                      </a:rPr>
                                      <m:t>𝑞</m:t>
                                    </m:r>
                                    <m:r>
                                      <a:rPr lang="fr-FR" sz="2400" i="1">
                                        <a:solidFill>
                                          <a:srgbClr val="FF0000"/>
                                        </a:solidFill>
                                        <a:latin typeface="Cambria Math" panose="02040503050406030204" pitchFamily="18" charset="0"/>
                                      </a:rPr>
                                      <m:t>,</m:t>
                                    </m:r>
                                    <m:r>
                                      <a:rPr lang="fr-FR" sz="2400" i="1">
                                        <a:solidFill>
                                          <a:srgbClr val="FF0000"/>
                                        </a:solidFill>
                                        <a:latin typeface="Cambria Math" panose="02040503050406030204" pitchFamily="18" charset="0"/>
                                      </a:rPr>
                                      <m:t>𝑗</m:t>
                                    </m:r>
                                  </m:sub>
                                </m:sSub>
                              </m:e>
                              <m:e>
                                <m:r>
                                  <a:rPr lang="fr-FR" sz="2400" i="1">
                                    <a:latin typeface="Cambria Math" panose="02040503050406030204" pitchFamily="18" charset="0"/>
                                  </a:rPr>
                                  <m:t>…</m:t>
                                </m:r>
                              </m:e>
                              <m:e>
                                <m:sSub>
                                  <m:sSubPr>
                                    <m:ctrlPr>
                                      <a:rPr lang="fr-FR" sz="2400" i="1">
                                        <a:latin typeface="Cambria Math" panose="02040503050406030204" pitchFamily="18" charset="0"/>
                                      </a:rPr>
                                    </m:ctrlPr>
                                  </m:sSubPr>
                                  <m:e>
                                    <m:r>
                                      <a:rPr lang="fr-FR" sz="2400" b="0" i="1" smtClean="0">
                                        <a:latin typeface="Cambria Math" panose="02040503050406030204" pitchFamily="18" charset="0"/>
                                      </a:rPr>
                                      <m:t>𝑏</m:t>
                                    </m:r>
                                  </m:e>
                                  <m:sub>
                                    <m:r>
                                      <a:rPr lang="fr-FR" sz="2400" b="0" i="1" smtClean="0">
                                        <a:latin typeface="Cambria Math" panose="02040503050406030204" pitchFamily="18" charset="0"/>
                                      </a:rPr>
                                      <m:t>𝑞</m:t>
                                    </m:r>
                                    <m:r>
                                      <a:rPr lang="fr-FR" sz="2400" i="1">
                                        <a:latin typeface="Cambria Math" panose="02040503050406030204" pitchFamily="18" charset="0"/>
                                      </a:rPr>
                                      <m:t>,</m:t>
                                    </m:r>
                                    <m:r>
                                      <a:rPr lang="fr-FR" sz="2400" i="1">
                                        <a:latin typeface="Cambria Math" panose="02040503050406030204" pitchFamily="18" charset="0"/>
                                      </a:rPr>
                                      <m:t>𝑝</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756862"/>
              </a:xfrm>
              <a:prstGeom prst="rect">
                <a:avLst/>
              </a:prstGeom>
              <a:blipFill>
                <a:blip r:embed="rId2"/>
                <a:stretch>
                  <a:fillRect l="-843" t="-1347"/>
                </a:stretch>
              </a:blipFill>
            </p:spPr>
            <p:txBody>
              <a:bodyPr/>
              <a:lstStyle/>
              <a:p>
                <a:r>
                  <a:rPr lang="fr-FR">
                    <a:noFill/>
                  </a:rPr>
                  <a:t> </a:t>
                </a:r>
              </a:p>
            </p:txBody>
          </p:sp>
        </mc:Fallback>
      </mc:AlternateContent>
    </p:spTree>
    <p:extLst>
      <p:ext uri="{BB962C8B-B14F-4D97-AF65-F5344CB8AC3E}">
        <p14:creationId xmlns:p14="http://schemas.microsoft.com/office/powerpoint/2010/main" val="1443713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075522"/>
              </a:xfrm>
              <a:prstGeom prst="rect">
                <a:avLst/>
              </a:prstGeom>
              <a:noFill/>
            </p:spPr>
            <p:txBody>
              <a:bodyPr wrap="square" rtlCol="0">
                <a:spAutoFit/>
              </a:bodyPr>
              <a:lstStyle/>
              <a:p>
                <a:r>
                  <a:rPr lang="fr-FR" sz="2400" b="1" dirty="0"/>
                  <a:t>Matrice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appelle </a:t>
                </a:r>
                <a:r>
                  <a:rPr lang="fr-FR" sz="2400" b="1" dirty="0"/>
                  <a:t>matrice réelle </a:t>
                </a:r>
                <a:r>
                  <a:rPr lang="fr-FR" sz="2400" dirty="0"/>
                  <a:t>à </a:t>
                </a:r>
                <a14:m>
                  <m:oMath xmlns:m="http://schemas.openxmlformats.org/officeDocument/2006/math">
                    <m:r>
                      <a:rPr lang="fr-FR" sz="2400" b="0" i="1" smtClean="0">
                        <a:latin typeface="Cambria Math" panose="02040503050406030204" pitchFamily="18" charset="0"/>
                      </a:rPr>
                      <m:t>𝑛</m:t>
                    </m:r>
                  </m:oMath>
                </a14:m>
                <a:r>
                  <a:rPr lang="fr-FR" sz="2400" dirty="0"/>
                  <a:t> lignes et </a:t>
                </a:r>
                <a14:m>
                  <m:oMath xmlns:m="http://schemas.openxmlformats.org/officeDocument/2006/math">
                    <m:r>
                      <a:rPr lang="fr-FR" sz="2400" b="0" i="1" smtClean="0">
                        <a:latin typeface="Cambria Math" panose="02040503050406030204" pitchFamily="18" charset="0"/>
                      </a:rPr>
                      <m:t>𝑝</m:t>
                    </m:r>
                  </m:oMath>
                </a14:m>
                <a:r>
                  <a:rPr lang="fr-FR" sz="2400" dirty="0"/>
                  <a:t> colonnes un tableau à deux dimensions de nombres réels comportant </a:t>
                </a:r>
                <a14:m>
                  <m:oMath xmlns:m="http://schemas.openxmlformats.org/officeDocument/2006/math">
                    <m:r>
                      <a:rPr lang="fr-FR" sz="2400" i="1">
                        <a:latin typeface="Cambria Math" panose="02040503050406030204" pitchFamily="18" charset="0"/>
                      </a:rPr>
                      <m:t>𝑛</m:t>
                    </m:r>
                  </m:oMath>
                </a14:m>
                <a:r>
                  <a:rPr lang="fr-FR" sz="2400" dirty="0"/>
                  <a:t> lignes et </a:t>
                </a:r>
                <a14:m>
                  <m:oMath xmlns:m="http://schemas.openxmlformats.org/officeDocument/2006/math">
                    <m:r>
                      <a:rPr lang="fr-FR" sz="2400" i="1">
                        <a:latin typeface="Cambria Math" panose="02040503050406030204" pitchFamily="18" charset="0"/>
                      </a:rPr>
                      <m:t>𝑝</m:t>
                    </m:r>
                  </m:oMath>
                </a14:m>
                <a:r>
                  <a:rPr lang="fr-FR" sz="2400" dirty="0"/>
                  <a:t> colonnes.</a:t>
                </a:r>
              </a:p>
              <a:p>
                <a:endParaRPr lang="fr-FR" sz="2400" dirty="0"/>
              </a:p>
              <a:p>
                <a:pPr marL="342900" indent="-342900">
                  <a:buFont typeface="Arial" panose="020B0604020202020204" pitchFamily="34" charset="0"/>
                  <a:buChar char="•"/>
                </a:pPr>
                <a:r>
                  <a:rPr lang="fr-FR" sz="2400" dirty="0"/>
                  <a:t>L’ensemble des matrices réelles à </a:t>
                </a:r>
                <a14:m>
                  <m:oMath xmlns:m="http://schemas.openxmlformats.org/officeDocument/2006/math">
                    <m:r>
                      <a:rPr lang="fr-FR" sz="2400" i="1">
                        <a:latin typeface="Cambria Math" panose="02040503050406030204" pitchFamily="18" charset="0"/>
                      </a:rPr>
                      <m:t>𝑛</m:t>
                    </m:r>
                  </m:oMath>
                </a14:m>
                <a:r>
                  <a:rPr lang="fr-FR" sz="2400" dirty="0"/>
                  <a:t> lignes et </a:t>
                </a:r>
                <a14:m>
                  <m:oMath xmlns:m="http://schemas.openxmlformats.org/officeDocument/2006/math">
                    <m:r>
                      <a:rPr lang="fr-FR" sz="2400" i="1">
                        <a:latin typeface="Cambria Math" panose="02040503050406030204" pitchFamily="18" charset="0"/>
                      </a:rPr>
                      <m:t>𝑝</m:t>
                    </m:r>
                  </m:oMath>
                </a14:m>
                <a:r>
                  <a:rPr lang="fr-FR" sz="2400" dirty="0"/>
                  <a:t> colonnes se note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𝑀</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d>
                      <m:dPr>
                        <m:ctrlPr>
                          <a:rPr lang="fr-FR" sz="2400" i="1" smtClean="0">
                            <a:latin typeface="Cambria Math" panose="02040503050406030204" pitchFamily="18" charset="0"/>
                          </a:rPr>
                        </m:ctrlPr>
                      </m:dPr>
                      <m:e>
                        <m:r>
                          <a:rPr lang="fr-FR" sz="2400" i="1" smtClean="0">
                            <a:latin typeface="Cambria Math" panose="02040503050406030204" pitchFamily="18" charset="0"/>
                            <a:ea typeface="Cambria Math" panose="02040503050406030204" pitchFamily="18" charset="0"/>
                          </a:rPr>
                          <m:t>ℝ</m:t>
                        </m:r>
                      </m:e>
                    </m:d>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075522"/>
              </a:xfrm>
              <a:prstGeom prst="rect">
                <a:avLst/>
              </a:prstGeom>
              <a:blipFill>
                <a:blip r:embed="rId3"/>
                <a:stretch>
                  <a:fillRect l="-843" t="-1646" r="-602" b="-2469"/>
                </a:stretch>
              </a:blipFill>
            </p:spPr>
            <p:txBody>
              <a:bodyPr/>
              <a:lstStyle/>
              <a:p>
                <a:r>
                  <a:rPr lang="fr-FR">
                    <a:noFill/>
                  </a:rPr>
                  <a:t> </a:t>
                </a:r>
              </a:p>
            </p:txBody>
          </p:sp>
        </mc:Fallback>
      </mc:AlternateContent>
      <p:pic>
        <p:nvPicPr>
          <p:cNvPr id="7" name="Graphique 6" descr="Chevalet avec un remplissage uni">
            <a:extLst>
              <a:ext uri="{FF2B5EF4-FFF2-40B4-BE49-F238E27FC236}">
                <a16:creationId xmlns:a16="http://schemas.microsoft.com/office/drawing/2014/main" id="{BD0532F5-BEFB-1749-8080-F1775C7ADA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1585872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2947217"/>
              </a:xfrm>
              <a:prstGeom prst="rect">
                <a:avLst/>
              </a:prstGeom>
              <a:noFill/>
            </p:spPr>
            <p:txBody>
              <a:bodyPr wrap="square" rtlCol="0">
                <a:spAutoFit/>
              </a:bodyPr>
              <a:lstStyle/>
              <a:p>
                <a:r>
                  <a:rPr lang="fr-FR" sz="2400" b="1" dirty="0"/>
                  <a:t>Multiplication de deux matrices : explication de la formule </a:t>
                </a:r>
              </a:p>
              <a:p>
                <a:endParaRPr lang="fr-FR" sz="2400" dirty="0"/>
              </a:p>
              <a:p>
                <a:pPr marL="342900" indent="-342900">
                  <a:buFont typeface="Arial" panose="020B0604020202020204" pitchFamily="34" charset="0"/>
                  <a:buChar char="•"/>
                </a:pPr>
                <a:r>
                  <a:rPr lang="fr-FR" sz="2400" dirty="0"/>
                  <a:t>Il reste alors à effectuer le calcul</a:t>
                </a:r>
              </a:p>
              <a:p>
                <a:endParaRPr lang="fr-FR" sz="2400" dirty="0"/>
              </a:p>
              <a:p>
                <a:endParaRPr lang="fr-FR" sz="2400" dirty="0"/>
              </a:p>
              <a:p>
                <a:pPr/>
                <a14:m>
                  <m:oMathPara xmlns:m="http://schemas.openxmlformats.org/officeDocument/2006/math">
                    <m:oMathParaPr>
                      <m:jc m:val="centerGroup"/>
                    </m:oMathParaPr>
                    <m:oMath xmlns:m="http://schemas.openxmlformats.org/officeDocument/2006/math">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𝑐</m:t>
                          </m:r>
                        </m:e>
                        <m:sub>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𝑗</m:t>
                          </m:r>
                        </m:sub>
                      </m:sSub>
                      <m:r>
                        <a:rPr lang="fr-FR" sz="2400" i="1">
                          <a:latin typeface="Cambria Math" panose="02040503050406030204" pitchFamily="18" charset="0"/>
                          <a:ea typeface="Cambria Math" panose="02040503050406030204" pitchFamily="18" charset="0"/>
                        </a:rPr>
                        <m:t>=</m:t>
                      </m:r>
                      <m:nary>
                        <m:naryPr>
                          <m:chr m:val="∑"/>
                          <m:ctrlPr>
                            <a:rPr lang="fr-FR" sz="2400" i="1">
                              <a:latin typeface="Cambria Math" panose="02040503050406030204" pitchFamily="18" charset="0"/>
                              <a:ea typeface="Cambria Math" panose="02040503050406030204" pitchFamily="18" charset="0"/>
                            </a:rPr>
                          </m:ctrlPr>
                        </m:naryPr>
                        <m:sub>
                          <m:r>
                            <m:rPr>
                              <m:brk m:alnAt="23"/>
                            </m:rPr>
                            <a:rPr lang="fr-FR" sz="2400" i="1">
                              <a:latin typeface="Cambria Math" panose="02040503050406030204" pitchFamily="18" charset="0"/>
                              <a:ea typeface="Cambria Math" panose="02040503050406030204" pitchFamily="18" charset="0"/>
                            </a:rPr>
                            <m:t>𝑘</m:t>
                          </m:r>
                          <m:r>
                            <a:rPr lang="fr-FR" sz="2400" i="1">
                              <a:latin typeface="Cambria Math" panose="02040503050406030204" pitchFamily="18" charset="0"/>
                              <a:ea typeface="Cambria Math" panose="02040503050406030204" pitchFamily="18" charset="0"/>
                            </a:rPr>
                            <m:t>=1</m:t>
                          </m:r>
                        </m:sub>
                        <m:sup>
                          <m:r>
                            <a:rPr lang="fr-FR" sz="2400" i="1">
                              <a:latin typeface="Cambria Math" panose="02040503050406030204" pitchFamily="18" charset="0"/>
                              <a:ea typeface="Cambria Math" panose="02040503050406030204" pitchFamily="18" charset="0"/>
                            </a:rPr>
                            <m:t>𝑞</m:t>
                          </m:r>
                        </m:sup>
                        <m:e>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𝑎</m:t>
                              </m:r>
                            </m:e>
                            <m:sub>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𝑘</m:t>
                              </m:r>
                            </m:sub>
                          </m:sSub>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𝑏</m:t>
                              </m:r>
                            </m:e>
                            <m:sub>
                              <m:r>
                                <a:rPr lang="fr-FR" sz="2400" i="1">
                                  <a:latin typeface="Cambria Math" panose="02040503050406030204" pitchFamily="18" charset="0"/>
                                  <a:ea typeface="Cambria Math" panose="02040503050406030204" pitchFamily="18" charset="0"/>
                                </a:rPr>
                                <m:t>𝑘</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𝑗</m:t>
                              </m:r>
                            </m:sub>
                          </m:sSub>
                        </m:e>
                      </m:nary>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𝑎</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,1</m:t>
                          </m:r>
                        </m:sub>
                      </m:sSub>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𝑏</m:t>
                          </m:r>
                        </m:e>
                        <m:sub>
                          <m:r>
                            <a:rPr lang="fr-FR" sz="2400" b="0" i="1" smtClean="0">
                              <a:latin typeface="Cambria Math" panose="02040503050406030204" pitchFamily="18" charset="0"/>
                              <a:ea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𝑗</m:t>
                          </m:r>
                        </m:sub>
                      </m:sSub>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𝑎</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,2</m:t>
                          </m:r>
                        </m:sub>
                      </m:sSub>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𝑏</m:t>
                          </m:r>
                        </m:e>
                        <m:sub>
                          <m:r>
                            <a:rPr lang="fr-FR" sz="2400" b="0" i="1" smtClean="0">
                              <a:latin typeface="Cambria Math" panose="02040503050406030204" pitchFamily="18" charset="0"/>
                              <a:ea typeface="Cambria Math" panose="02040503050406030204" pitchFamily="18" charset="0"/>
                            </a:rPr>
                            <m:t>2,</m:t>
                          </m:r>
                          <m:r>
                            <a:rPr lang="fr-FR" sz="2400" b="0" i="1" smtClean="0">
                              <a:latin typeface="Cambria Math" panose="02040503050406030204" pitchFamily="18" charset="0"/>
                              <a:ea typeface="Cambria Math" panose="02040503050406030204" pitchFamily="18" charset="0"/>
                            </a:rPr>
                            <m:t>𝑗</m:t>
                          </m:r>
                        </m:sub>
                      </m:sSub>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𝑎</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𝑞</m:t>
                          </m:r>
                        </m:sub>
                      </m:sSub>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𝑏</m:t>
                          </m:r>
                        </m:e>
                        <m:sub>
                          <m:r>
                            <a:rPr lang="fr-FR" sz="2400" b="0" i="1" smtClean="0">
                              <a:latin typeface="Cambria Math" panose="02040503050406030204" pitchFamily="18" charset="0"/>
                              <a:ea typeface="Cambria Math" panose="02040503050406030204" pitchFamily="18" charset="0"/>
                            </a:rPr>
                            <m:t>𝑞</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sub>
                      </m:sSub>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2947217"/>
              </a:xfrm>
              <a:prstGeom prst="rect">
                <a:avLst/>
              </a:prstGeom>
              <a:blipFill>
                <a:blip r:embed="rId2"/>
                <a:stretch>
                  <a:fillRect l="-843" t="-1717" b="-60515"/>
                </a:stretch>
              </a:blipFill>
            </p:spPr>
            <p:txBody>
              <a:bodyPr/>
              <a:lstStyle/>
              <a:p>
                <a:r>
                  <a:rPr lang="fr-FR">
                    <a:noFill/>
                  </a:rPr>
                  <a:t> </a:t>
                </a:r>
              </a:p>
            </p:txBody>
          </p:sp>
        </mc:Fallback>
      </mc:AlternateContent>
      <p:pic>
        <p:nvPicPr>
          <p:cNvPr id="5" name="Graphique 4" descr="Calculatrice avec un remplissage uni">
            <a:extLst>
              <a:ext uri="{FF2B5EF4-FFF2-40B4-BE49-F238E27FC236}">
                <a16:creationId xmlns:a16="http://schemas.microsoft.com/office/drawing/2014/main" id="{78CBBF38-B57E-4348-8864-6B9D45F2A2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27638221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mc:Choice xmlns:a14="http://schemas.microsoft.com/office/drawing/2010/main"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655633"/>
              </a:xfrm>
              <a:prstGeom prst="rect">
                <a:avLst/>
              </a:prstGeom>
              <a:noFill/>
            </p:spPr>
            <p:txBody>
              <a:bodyPr wrap="square" rtlCol="0">
                <a:spAutoFit/>
              </a:bodyPr>
              <a:lstStyle/>
              <a:p>
                <a:r>
                  <a:rPr lang="fr-FR" sz="2400" b="1" dirty="0"/>
                  <a:t>Multiplication de deux matrices : exemple </a:t>
                </a:r>
              </a:p>
              <a:p>
                <a:endParaRPr lang="fr-FR" sz="2400" dirty="0"/>
              </a:p>
              <a:p>
                <a:pPr marL="342900" indent="-342900">
                  <a:buFont typeface="Arial" panose="020B0604020202020204" pitchFamily="34" charset="0"/>
                  <a:buChar char="•"/>
                </a:pPr>
                <a:r>
                  <a:rPr lang="fr-FR" sz="2400" dirty="0"/>
                  <a:t>Considérons les matrices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2</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3</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a:t>
                </a:r>
                <a14:m>
                  <m:oMath xmlns:m="http://schemas.openxmlformats.org/officeDocument/2006/math">
                    <m:r>
                      <a:rPr lang="fr-FR" sz="2400" b="0" i="1" smtClean="0">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3</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4</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endParaRPr lang="fr-FR" sz="2400" dirty="0"/>
              </a:p>
              <a:p>
                <a:endParaRPr lang="fr-FR" sz="2400" dirty="0"/>
              </a:p>
              <a:p>
                <a:pPr algn="ct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3"/>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b="0" i="1" smtClean="0">
                                    <a:latin typeface="Cambria Math" panose="02040503050406030204" pitchFamily="18" charset="0"/>
                                  </a:rPr>
                                  <m:t>2</m:t>
                                </m:r>
                              </m:e>
                              <m:e>
                                <m:r>
                                  <a:rPr lang="fr-FR" sz="2400" i="1">
                                    <a:latin typeface="Cambria Math" panose="02040503050406030204" pitchFamily="18" charset="0"/>
                                  </a:rPr>
                                  <m:t>1</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0</m:t>
                                </m:r>
                              </m:e>
                              <m:e>
                                <m:r>
                                  <a:rPr lang="fr-FR" sz="2400" b="0" i="1" smtClean="0">
                                    <a:latin typeface="Cambria Math" panose="02040503050406030204" pitchFamily="18" charset="0"/>
                                  </a:rPr>
                                  <m:t>3</m:t>
                                </m:r>
                              </m:e>
                            </m:mr>
                          </m:m>
                        </m:e>
                      </m:d>
                      <m:r>
                        <a:rPr lang="fr-FR" sz="2400" i="1">
                          <a:latin typeface="Cambria Math" panose="02040503050406030204" pitchFamily="18" charset="0"/>
                        </a:rPr>
                        <m:t>,      </m:t>
                      </m:r>
                      <m:r>
                        <a:rPr lang="fr-FR" sz="2400" i="1">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2</m:t>
                                </m:r>
                              </m:e>
                              <m:e>
                                <m:r>
                                  <a:rPr lang="fr-FR" sz="2400" b="0" i="1" smtClean="0">
                                    <a:latin typeface="Cambria Math" panose="02040503050406030204" pitchFamily="18" charset="0"/>
                                  </a:rPr>
                                  <m:t>3</m:t>
                                </m:r>
                              </m:e>
                              <m:e>
                                <m:r>
                                  <a:rPr lang="fr-FR" sz="2400" b="0" i="1" smtClean="0">
                                    <a:latin typeface="Cambria Math" panose="02040503050406030204" pitchFamily="18" charset="0"/>
                                  </a:rPr>
                                  <m:t>−2</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0</m:t>
                                </m:r>
                              </m:e>
                              <m:e>
                                <m:r>
                                  <a:rPr lang="fr-FR" sz="2400" b="0" i="1" smtClean="0">
                                    <a:latin typeface="Cambria Math" panose="02040503050406030204" pitchFamily="18" charset="0"/>
                                  </a:rPr>
                                  <m:t>1</m:t>
                                </m:r>
                              </m:e>
                              <m:e>
                                <m:r>
                                  <a:rPr lang="fr-FR" sz="2400" b="0" i="1" smtClean="0">
                                    <a:latin typeface="Cambria Math" panose="02040503050406030204" pitchFamily="18" charset="0"/>
                                  </a:rPr>
                                  <m:t>−1</m:t>
                                </m:r>
                              </m:e>
                            </m:mr>
                            <m:mr>
                              <m:e>
                                <m:r>
                                  <a:rPr lang="fr-FR" sz="2400" b="0" i="1" smtClean="0">
                                    <a:latin typeface="Cambria Math" panose="02040503050406030204" pitchFamily="18" charset="0"/>
                                  </a:rPr>
                                  <m:t>2</m:t>
                                </m:r>
                              </m:e>
                              <m:e>
                                <m:r>
                                  <a:rPr lang="fr-FR" sz="2400" i="1">
                                    <a:latin typeface="Cambria Math" panose="02040503050406030204" pitchFamily="18" charset="0"/>
                                  </a:rPr>
                                  <m:t>1</m:t>
                                </m:r>
                              </m:e>
                              <m:e>
                                <m:r>
                                  <a:rPr lang="fr-FR" sz="2400" b="0" i="1" smtClean="0">
                                    <a:latin typeface="Cambria Math" panose="02040503050406030204" pitchFamily="18" charset="0"/>
                                  </a:rPr>
                                  <m:t>1</m:t>
                                </m:r>
                              </m:e>
                              <m:e>
                                <m:r>
                                  <a:rPr lang="fr-FR" sz="2400" b="0" i="1" smtClean="0">
                                    <a:latin typeface="Cambria Math" panose="02040503050406030204" pitchFamily="18" charset="0"/>
                                  </a:rPr>
                                  <m:t>0</m:t>
                                </m:r>
                              </m:e>
                            </m:mr>
                          </m:m>
                        </m:e>
                      </m:d>
                    </m:oMath>
                  </m:oMathPara>
                </a14:m>
                <a:endParaRPr lang="fr-FR" sz="2400" dirty="0"/>
              </a:p>
              <a:p>
                <a:endParaRPr lang="fr-FR" sz="2400" dirty="0"/>
              </a:p>
              <a:p>
                <a:pPr marL="342900" indent="-342900">
                  <a:buFont typeface="Arial" panose="020B0604020202020204" pitchFamily="34" charset="0"/>
                  <a:buChar char="•"/>
                </a:pPr>
                <a:r>
                  <a:rPr lang="fr-FR" sz="2400" dirty="0"/>
                  <a:t>La matrice </a:t>
                </a:r>
                <a14:m>
                  <m:oMath xmlns:m="http://schemas.openxmlformats.org/officeDocument/2006/math">
                    <m:r>
                      <a:rPr lang="fr-FR" sz="2400" b="0" i="1" smtClean="0">
                        <a:latin typeface="Cambria Math" panose="02040503050406030204" pitchFamily="18" charset="0"/>
                      </a:rPr>
                      <m:t>𝐴</m:t>
                    </m:r>
                  </m:oMath>
                </a14:m>
                <a:r>
                  <a:rPr lang="fr-FR" sz="2400" dirty="0"/>
                  <a:t> possède trois colonnes et la matrice </a:t>
                </a:r>
                <a14:m>
                  <m:oMath xmlns:m="http://schemas.openxmlformats.org/officeDocument/2006/math">
                    <m:r>
                      <a:rPr lang="fr-FR" sz="2400" b="0" i="1" smtClean="0">
                        <a:latin typeface="Cambria Math" panose="02040503050406030204" pitchFamily="18" charset="0"/>
                      </a:rPr>
                      <m:t>𝐵</m:t>
                    </m:r>
                  </m:oMath>
                </a14:m>
                <a:r>
                  <a:rPr lang="fr-FR" sz="2400" dirty="0"/>
                  <a:t> trois lignes, on peut donc les multiplier. On a alors </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𝐶</m:t>
                      </m:r>
                      <m:r>
                        <a:rPr lang="fr-FR" sz="2400" i="1">
                          <a:latin typeface="Cambria Math" panose="02040503050406030204" pitchFamily="18" charset="0"/>
                        </a:rPr>
                        <m:t>=</m:t>
                      </m:r>
                      <m:r>
                        <a:rPr lang="fr-FR" sz="2400" i="1">
                          <a:latin typeface="Cambria Math" panose="02040503050406030204" pitchFamily="18" charset="0"/>
                        </a:rPr>
                        <m:t>𝐴𝐵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b="0" i="1" smtClean="0">
                                    <a:latin typeface="Cambria Math" panose="02040503050406030204" pitchFamily="18" charset="0"/>
                                  </a:rPr>
                                  <m:t>3</m:t>
                                </m:r>
                              </m:e>
                              <m:e>
                                <m:r>
                                  <a:rPr lang="fr-FR" sz="2400" b="0" i="1" smtClean="0">
                                    <a:latin typeface="Cambria Math" panose="02040503050406030204" pitchFamily="18" charset="0"/>
                                  </a:rPr>
                                  <m:t>6</m:t>
                                </m:r>
                              </m:e>
                              <m:e>
                                <m:r>
                                  <a:rPr lang="fr-FR" sz="2400" i="1">
                                    <a:latin typeface="Cambria Math" panose="02040503050406030204" pitchFamily="18" charset="0"/>
                                  </a:rPr>
                                  <m:t>−</m:t>
                                </m:r>
                                <m:r>
                                  <a:rPr lang="fr-FR" sz="2400" b="0" i="1" smtClean="0">
                                    <a:latin typeface="Cambria Math" panose="02040503050406030204" pitchFamily="18" charset="0"/>
                                  </a:rPr>
                                  <m:t>4</m:t>
                                </m:r>
                              </m:e>
                            </m:mr>
                            <m:mr>
                              <m:e>
                                <m:r>
                                  <a:rPr lang="fr-FR" sz="2400" b="0" i="1" smtClean="0">
                                    <a:latin typeface="Cambria Math" panose="02040503050406030204" pitchFamily="18" charset="0"/>
                                  </a:rPr>
                                  <m:t>7</m:t>
                                </m:r>
                              </m:e>
                              <m:e>
                                <m:r>
                                  <a:rPr lang="fr-FR" sz="2400" b="0" i="1" smtClean="0">
                                    <a:latin typeface="Cambria Math" panose="02040503050406030204" pitchFamily="18" charset="0"/>
                                  </a:rPr>
                                  <m:t>5</m:t>
                                </m:r>
                              </m:e>
                              <m:e>
                                <m:r>
                                  <a:rPr lang="fr-FR" sz="2400" b="0" i="1" smtClean="0">
                                    <a:latin typeface="Cambria Math" panose="02040503050406030204" pitchFamily="18" charset="0"/>
                                  </a:rPr>
                                  <m:t>6</m:t>
                                </m:r>
                              </m:e>
                              <m:e>
                                <m:r>
                                  <a:rPr lang="fr-FR" sz="2400" b="0" i="1" smtClean="0">
                                    <a:latin typeface="Cambria Math" panose="02040503050406030204" pitchFamily="18" charset="0"/>
                                  </a:rPr>
                                  <m:t>−2</m:t>
                                </m:r>
                              </m:e>
                            </m:mr>
                          </m:m>
                        </m:e>
                      </m:d>
                    </m:oMath>
                  </m:oMathPara>
                </a14:m>
                <a:endParaRPr lang="fr-FR" sz="2400" dirty="0"/>
              </a:p>
            </p:txBody>
          </p:sp>
        </mc:Choice>
        <mc:Fallback>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655633"/>
              </a:xfrm>
              <a:prstGeom prst="rect">
                <a:avLst/>
              </a:prstGeom>
              <a:blipFill>
                <a:blip r:embed="rId3"/>
                <a:stretch>
                  <a:fillRect l="-843" t="-1087" r="-964" b="-272"/>
                </a:stretch>
              </a:blipFill>
            </p:spPr>
            <p:txBody>
              <a:bodyPr/>
              <a:lstStyle/>
              <a:p>
                <a:r>
                  <a:rPr lang="fr-FR">
                    <a:noFill/>
                  </a:rPr>
                  <a:t> </a:t>
                </a:r>
              </a:p>
            </p:txBody>
          </p:sp>
        </mc:Fallback>
      </mc:AlternateContent>
    </p:spTree>
    <p:extLst>
      <p:ext uri="{BB962C8B-B14F-4D97-AF65-F5344CB8AC3E}">
        <p14:creationId xmlns:p14="http://schemas.microsoft.com/office/powerpoint/2010/main" val="3431748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008743"/>
              </a:xfrm>
              <a:prstGeom prst="rect">
                <a:avLst/>
              </a:prstGeom>
              <a:noFill/>
            </p:spPr>
            <p:txBody>
              <a:bodyPr wrap="square" rtlCol="0">
                <a:spAutoFit/>
              </a:bodyPr>
              <a:lstStyle/>
              <a:p>
                <a:r>
                  <a:rPr lang="fr-FR" sz="2400" b="1" dirty="0"/>
                  <a:t>Multiplication de deux matrices : exemple (suite)</a:t>
                </a:r>
              </a:p>
              <a:p>
                <a:endParaRPr lang="fr-FR" sz="2400" dirty="0"/>
              </a:p>
              <a:p>
                <a:pPr marL="342900" indent="-342900">
                  <a:buFont typeface="Arial" panose="020B0604020202020204" pitchFamily="34" charset="0"/>
                  <a:buChar char="•"/>
                </a:pPr>
                <a:r>
                  <a:rPr lang="fr-FR" sz="2400" dirty="0"/>
                  <a:t>Exemple du coefficient situé sur la deuxième ligne et troisième colonne de </a:t>
                </a:r>
                <a14:m>
                  <m:oMath xmlns:m="http://schemas.openxmlformats.org/officeDocument/2006/math">
                    <m:r>
                      <a:rPr lang="fr-FR" sz="2400" b="0" i="1" smtClean="0">
                        <a:latin typeface="Cambria Math" panose="02040503050406030204" pitchFamily="18" charset="0"/>
                      </a:rPr>
                      <m:t>𝐶</m:t>
                    </m:r>
                  </m:oMath>
                </a14:m>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𝐶</m:t>
                      </m:r>
                      <m:r>
                        <a:rPr lang="fr-FR" sz="2400" i="1">
                          <a:latin typeface="Cambria Math" panose="02040503050406030204" pitchFamily="18" charset="0"/>
                        </a:rPr>
                        <m:t>=</m:t>
                      </m:r>
                      <m:r>
                        <a:rPr lang="fr-FR" sz="2400" i="1">
                          <a:latin typeface="Cambria Math" panose="02040503050406030204" pitchFamily="18" charset="0"/>
                        </a:rPr>
                        <m:t>𝐴𝐵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i="1">
                                    <a:latin typeface="Cambria Math" panose="02040503050406030204" pitchFamily="18" charset="0"/>
                                  </a:rPr>
                                  <m:t>3</m:t>
                                </m:r>
                              </m:e>
                              <m:e>
                                <m:r>
                                  <a:rPr lang="fr-FR" sz="2400" i="1">
                                    <a:latin typeface="Cambria Math" panose="02040503050406030204" pitchFamily="18" charset="0"/>
                                  </a:rPr>
                                  <m:t>6</m:t>
                                </m:r>
                              </m:e>
                              <m:e>
                                <m:r>
                                  <a:rPr lang="fr-FR" sz="2400" i="1">
                                    <a:latin typeface="Cambria Math" panose="02040503050406030204" pitchFamily="18" charset="0"/>
                                  </a:rPr>
                                  <m:t>−4</m:t>
                                </m:r>
                              </m:e>
                            </m:mr>
                            <m:mr>
                              <m:e>
                                <m:r>
                                  <a:rPr lang="fr-FR" sz="2400" i="1">
                                    <a:latin typeface="Cambria Math" panose="02040503050406030204" pitchFamily="18" charset="0"/>
                                  </a:rPr>
                                  <m:t>8</m:t>
                                </m:r>
                              </m:e>
                              <m:e>
                                <m:r>
                                  <a:rPr lang="fr-FR" sz="2400" i="1">
                                    <a:latin typeface="Cambria Math" panose="02040503050406030204" pitchFamily="18" charset="0"/>
                                  </a:rPr>
                                  <m:t>5</m:t>
                                </m:r>
                              </m:e>
                              <m:e>
                                <m:r>
                                  <a:rPr lang="fr-FR" sz="2400" i="1" smtClean="0">
                                    <a:solidFill>
                                      <a:srgbClr val="FF0000"/>
                                    </a:solidFill>
                                    <a:latin typeface="Cambria Math" panose="02040503050406030204" pitchFamily="18" charset="0"/>
                                  </a:rPr>
                                  <m:t>6</m:t>
                                </m:r>
                              </m:e>
                              <m:e>
                                <m:r>
                                  <a:rPr lang="fr-FR" sz="2400" i="1">
                                    <a:latin typeface="Cambria Math" panose="02040503050406030204" pitchFamily="18" charset="0"/>
                                  </a:rPr>
                                  <m:t>−2</m:t>
                                </m:r>
                              </m:e>
                            </m:mr>
                          </m:m>
                        </m:e>
                      </m:d>
                    </m:oMath>
                  </m:oMathPara>
                </a14:m>
                <a:endParaRPr lang="fr-FR" sz="2400" dirty="0"/>
              </a:p>
              <a:p>
                <a:endParaRPr lang="fr-FR" sz="2400" dirty="0"/>
              </a:p>
              <a:p>
                <a:pPr marL="342900" indent="-342900">
                  <a:buFont typeface="Arial" panose="020B0604020202020204" pitchFamily="34" charset="0"/>
                  <a:buChar char="•"/>
                </a:pPr>
                <a:r>
                  <a:rPr lang="fr-FR" sz="2400" dirty="0"/>
                  <a:t>Il faut donc considérer la deuxième ligne de </a:t>
                </a:r>
                <a14:m>
                  <m:oMath xmlns:m="http://schemas.openxmlformats.org/officeDocument/2006/math">
                    <m:r>
                      <a:rPr lang="fr-FR" sz="2400" b="0" i="1" smtClean="0">
                        <a:latin typeface="Cambria Math" panose="02040503050406030204" pitchFamily="18" charset="0"/>
                      </a:rPr>
                      <m:t>𝐴</m:t>
                    </m:r>
                  </m:oMath>
                </a14:m>
                <a:r>
                  <a:rPr lang="fr-FR" sz="2400" dirty="0"/>
                  <a:t> et la troisième colonne de </a:t>
                </a:r>
                <a14:m>
                  <m:oMath xmlns:m="http://schemas.openxmlformats.org/officeDocument/2006/math">
                    <m:r>
                      <a:rPr lang="fr-FR" sz="2400" b="0" i="1" smtClean="0">
                        <a:latin typeface="Cambria Math" panose="02040503050406030204" pitchFamily="18" charset="0"/>
                      </a:rPr>
                      <m:t>𝐵</m:t>
                    </m:r>
                  </m:oMath>
                </a14:m>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3"/>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i="1">
                                    <a:latin typeface="Cambria Math" panose="02040503050406030204" pitchFamily="18" charset="0"/>
                                  </a:rPr>
                                  <m:t>2</m:t>
                                </m:r>
                              </m:e>
                              <m:e>
                                <m:r>
                                  <a:rPr lang="fr-FR" sz="2400" i="1">
                                    <a:latin typeface="Cambria Math" panose="02040503050406030204" pitchFamily="18" charset="0"/>
                                  </a:rPr>
                                  <m:t>1</m:t>
                                </m:r>
                              </m:e>
                            </m:mr>
                            <m:mr>
                              <m:e>
                                <m:r>
                                  <a:rPr lang="fr-FR" sz="2400" i="1" smtClean="0">
                                    <a:solidFill>
                                      <a:srgbClr val="FF0000"/>
                                    </a:solidFill>
                                    <a:latin typeface="Cambria Math" panose="02040503050406030204" pitchFamily="18" charset="0"/>
                                  </a:rPr>
                                  <m:t>1</m:t>
                                </m:r>
                              </m:e>
                              <m:e>
                                <m:r>
                                  <a:rPr lang="fr-FR" sz="2400" i="1" smtClean="0">
                                    <a:solidFill>
                                      <a:srgbClr val="FF0000"/>
                                    </a:solidFill>
                                    <a:latin typeface="Cambria Math" panose="02040503050406030204" pitchFamily="18" charset="0"/>
                                  </a:rPr>
                                  <m:t>0</m:t>
                                </m:r>
                              </m:e>
                              <m:e>
                                <m:r>
                                  <a:rPr lang="fr-FR" sz="2400" i="1" smtClean="0">
                                    <a:solidFill>
                                      <a:srgbClr val="FF0000"/>
                                    </a:solidFill>
                                    <a:latin typeface="Cambria Math" panose="02040503050406030204" pitchFamily="18" charset="0"/>
                                  </a:rPr>
                                  <m:t>3</m:t>
                                </m:r>
                              </m:e>
                            </m:mr>
                          </m:m>
                        </m:e>
                      </m:d>
                      <m:r>
                        <a:rPr lang="fr-FR" sz="2400" i="1">
                          <a:latin typeface="Cambria Math" panose="02040503050406030204" pitchFamily="18" charset="0"/>
                        </a:rPr>
                        <m:t>,      </m:t>
                      </m:r>
                      <m:r>
                        <a:rPr lang="fr-FR" sz="2400" i="1">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i="1">
                                    <a:latin typeface="Cambria Math" panose="02040503050406030204" pitchFamily="18" charset="0"/>
                                  </a:rPr>
                                  <m:t>2</m:t>
                                </m:r>
                              </m:e>
                              <m:e>
                                <m:r>
                                  <a:rPr lang="fr-FR" sz="2400" i="1" smtClean="0">
                                    <a:solidFill>
                                      <a:srgbClr val="FF0000"/>
                                    </a:solidFill>
                                    <a:latin typeface="Cambria Math" panose="02040503050406030204" pitchFamily="18" charset="0"/>
                                  </a:rPr>
                                  <m:t>3</m:t>
                                </m:r>
                              </m:e>
                              <m:e>
                                <m:r>
                                  <a:rPr lang="fr-FR" sz="2400" i="1">
                                    <a:latin typeface="Cambria Math" panose="02040503050406030204" pitchFamily="18" charset="0"/>
                                  </a:rPr>
                                  <m:t>−2</m:t>
                                </m:r>
                              </m:e>
                            </m:mr>
                            <m:mr>
                              <m:e>
                                <m:r>
                                  <a:rPr lang="fr-FR" sz="2400" i="1">
                                    <a:latin typeface="Cambria Math" panose="02040503050406030204" pitchFamily="18" charset="0"/>
                                  </a:rPr>
                                  <m:t>−1</m:t>
                                </m:r>
                              </m:e>
                              <m:e>
                                <m:r>
                                  <a:rPr lang="fr-FR" sz="2400" i="1">
                                    <a:latin typeface="Cambria Math" panose="02040503050406030204" pitchFamily="18" charset="0"/>
                                  </a:rPr>
                                  <m:t>0</m:t>
                                </m:r>
                              </m:e>
                              <m:e>
                                <m:r>
                                  <a:rPr lang="fr-FR" sz="2400" i="1" smtClean="0">
                                    <a:solidFill>
                                      <a:srgbClr val="FF0000"/>
                                    </a:solidFill>
                                    <a:latin typeface="Cambria Math" panose="02040503050406030204" pitchFamily="18" charset="0"/>
                                  </a:rPr>
                                  <m:t>1</m:t>
                                </m:r>
                              </m:e>
                              <m:e>
                                <m:r>
                                  <a:rPr lang="fr-FR" sz="2400" i="1">
                                    <a:latin typeface="Cambria Math" panose="02040503050406030204" pitchFamily="18" charset="0"/>
                                  </a:rPr>
                                  <m:t>−1</m:t>
                                </m:r>
                              </m:e>
                            </m:mr>
                            <m:mr>
                              <m:e>
                                <m:r>
                                  <a:rPr lang="fr-FR" sz="2400" i="1">
                                    <a:latin typeface="Cambria Math" panose="02040503050406030204" pitchFamily="18" charset="0"/>
                                  </a:rPr>
                                  <m:t>2</m:t>
                                </m:r>
                              </m:e>
                              <m:e>
                                <m:r>
                                  <a:rPr lang="fr-FR" sz="2400" i="1">
                                    <a:latin typeface="Cambria Math" panose="02040503050406030204" pitchFamily="18" charset="0"/>
                                  </a:rPr>
                                  <m:t>1</m:t>
                                </m:r>
                              </m:e>
                              <m:e>
                                <m:r>
                                  <a:rPr lang="fr-FR" sz="2400" i="1" smtClean="0">
                                    <a:solidFill>
                                      <a:srgbClr val="FF0000"/>
                                    </a:solidFill>
                                    <a:latin typeface="Cambria Math" panose="02040503050406030204" pitchFamily="18" charset="0"/>
                                  </a:rPr>
                                  <m:t>1</m:t>
                                </m:r>
                              </m:e>
                              <m:e>
                                <m:r>
                                  <a:rPr lang="fr-FR" sz="2400" i="1">
                                    <a:latin typeface="Cambria Math" panose="02040503050406030204" pitchFamily="18" charset="0"/>
                                  </a:rPr>
                                  <m:t>0</m:t>
                                </m:r>
                              </m:e>
                            </m:mr>
                          </m:m>
                        </m:e>
                      </m:d>
                    </m:oMath>
                  </m:oMathPara>
                </a14:m>
                <a:endParaRPr lang="fr-FR" sz="2400" dirty="0"/>
              </a:p>
              <a:p>
                <a:endParaRPr lang="fr-FR" sz="2400" dirty="0"/>
              </a:p>
              <a:p>
                <a:pPr marL="342900" indent="-342900">
                  <a:buFont typeface="Arial" panose="020B0604020202020204" pitchFamily="34" charset="0"/>
                  <a:buChar char="•"/>
                </a:pPr>
                <a:r>
                  <a:rPr lang="fr-FR" sz="2400" dirty="0"/>
                  <a:t>Puis effectuer le calcul </a:t>
                </a:r>
                <a14:m>
                  <m:oMath xmlns:m="http://schemas.openxmlformats.org/officeDocument/2006/math">
                    <m:r>
                      <a:rPr lang="fr-FR" sz="2400" b="0" i="1" smtClean="0">
                        <a:latin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×3+0×1+3×1=6</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008743"/>
              </a:xfrm>
              <a:prstGeom prst="rect">
                <a:avLst/>
              </a:prstGeom>
              <a:blipFill>
                <a:blip r:embed="rId2"/>
                <a:stretch>
                  <a:fillRect l="-843" t="-1013" b="-2025"/>
                </a:stretch>
              </a:blipFill>
            </p:spPr>
            <p:txBody>
              <a:bodyPr/>
              <a:lstStyle/>
              <a:p>
                <a:r>
                  <a:rPr lang="fr-FR">
                    <a:noFill/>
                  </a:rPr>
                  <a:t> </a:t>
                </a:r>
              </a:p>
            </p:txBody>
          </p:sp>
        </mc:Fallback>
      </mc:AlternateContent>
    </p:spTree>
    <p:extLst>
      <p:ext uri="{BB962C8B-B14F-4D97-AF65-F5344CB8AC3E}">
        <p14:creationId xmlns:p14="http://schemas.microsoft.com/office/powerpoint/2010/main" val="3605116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552849"/>
              </a:xfrm>
              <a:prstGeom prst="rect">
                <a:avLst/>
              </a:prstGeom>
              <a:noFill/>
            </p:spPr>
            <p:txBody>
              <a:bodyPr wrap="square" rtlCol="0">
                <a:spAutoFit/>
              </a:bodyPr>
              <a:lstStyle/>
              <a:p>
                <a:r>
                  <a:rPr lang="fr-FR" sz="2400" b="1" dirty="0"/>
                  <a:t>Multiplication de deux matrices : propriétés</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rPr>
                      <m:t>,</m:t>
                    </m:r>
                    <m:r>
                      <a:rPr lang="fr-FR" sz="2400" i="1">
                        <a:latin typeface="Cambria Math" panose="02040503050406030204" pitchFamily="18" charset="0"/>
                      </a:rPr>
                      <m:t>𝑞</m:t>
                    </m:r>
                    <m:r>
                      <a:rPr lang="fr-FR" sz="2400" b="0" i="1" smtClean="0">
                        <a:latin typeface="Cambria Math" panose="02040503050406030204" pitchFamily="18" charset="0"/>
                      </a:rPr>
                      <m:t>,</m:t>
                    </m:r>
                    <m:r>
                      <a:rPr lang="fr-FR" sz="2400" b="0" i="1" smtClean="0">
                        <a:latin typeface="Cambria Math" panose="02040503050406030204" pitchFamily="18" charset="0"/>
                      </a:rPr>
                      <m:t>𝑟</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a:t>
                </a:r>
                <a14:m>
                  <m:oMath xmlns:m="http://schemas.openxmlformats.org/officeDocument/2006/math">
                    <m:r>
                      <a:rPr lang="fr-FR" sz="2400" i="1">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𝐴</m:t>
                    </m:r>
                    <m:r>
                      <a:rPr lang="fr-FR" sz="2400" b="0" i="1" smtClean="0">
                        <a:latin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𝑞</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a:t>
                </a:r>
                <a14:m>
                  <m:oMath xmlns:m="http://schemas.openxmlformats.org/officeDocument/2006/math">
                    <m:r>
                      <a:rPr lang="fr-FR" sz="2400" i="1">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b="0" i="1" smtClean="0">
                        <a:latin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𝑞</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a:t>
                </a:r>
                <a14:m>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𝑟</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𝐴</m:t>
                    </m:r>
                    <m:d>
                      <m:dPr>
                        <m:ctrlPr>
                          <a:rPr lang="fr-FR" sz="2400" b="0" i="1" smtClean="0">
                            <a:latin typeface="Cambria Math" panose="02040503050406030204" pitchFamily="18" charset="0"/>
                          </a:rPr>
                        </m:ctrlPr>
                      </m:dPr>
                      <m:e>
                        <m:r>
                          <a:rPr lang="fr-FR" sz="2400" b="0" i="1" smtClean="0">
                            <a:latin typeface="Cambria Math" panose="02040503050406030204" pitchFamily="18" charset="0"/>
                          </a:rPr>
                          <m:t>𝐵𝐶</m:t>
                        </m:r>
                      </m:e>
                    </m:d>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r>
                          <a:rPr lang="fr-FR" sz="2400" b="0" i="1" smtClean="0">
                            <a:latin typeface="Cambria Math" panose="02040503050406030204" pitchFamily="18" charset="0"/>
                          </a:rPr>
                          <m:t>𝐴𝐵</m:t>
                        </m:r>
                      </m:e>
                    </m:d>
                    <m:r>
                      <a:rPr lang="fr-FR" sz="2400" b="0" i="1" smtClean="0">
                        <a:latin typeface="Cambria Math" panose="02040503050406030204" pitchFamily="18" charset="0"/>
                      </a:rPr>
                      <m:t>𝐶</m:t>
                    </m:r>
                  </m:oMath>
                </a14:m>
                <a:r>
                  <a:rPr lang="fr-FR" sz="2400" dirty="0"/>
                  <a:t>, </a:t>
                </a:r>
                <a:r>
                  <a:rPr lang="fr-FR" sz="2400" i="1" dirty="0"/>
                  <a:t>i.e.</a:t>
                </a:r>
                <a:r>
                  <a:rPr lang="fr-FR" sz="2400" dirty="0"/>
                  <a:t> la multiplication est </a:t>
                </a:r>
                <a:r>
                  <a:rPr lang="fr-FR" sz="2400" b="1" dirty="0"/>
                  <a:t>associative</a:t>
                </a:r>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𝐴</m:t>
                    </m:r>
                    <m:d>
                      <m:dPr>
                        <m:ctrlPr>
                          <a:rPr lang="fr-FR" sz="2400" b="0" i="1" smtClean="0">
                            <a:latin typeface="Cambria Math" panose="02040503050406030204" pitchFamily="18" charset="0"/>
                          </a:rPr>
                        </m:ctrlPr>
                      </m:dPr>
                      <m:e>
                        <m:r>
                          <a:rPr lang="fr-FR" sz="2400" b="0" i="1" smtClean="0">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b="0" i="1" smtClean="0">
                            <a:latin typeface="Cambria Math" panose="02040503050406030204" pitchFamily="18" charset="0"/>
                          </a:rPr>
                          <m:t>′</m:t>
                        </m:r>
                      </m:e>
                    </m:d>
                    <m:r>
                      <a:rPr lang="fr-FR" sz="2400" b="0" i="1" smtClean="0">
                        <a:latin typeface="Cambria Math" panose="02040503050406030204" pitchFamily="18" charset="0"/>
                      </a:rPr>
                      <m:t>=</m:t>
                    </m:r>
                    <m:r>
                      <a:rPr lang="fr-FR" sz="2400" b="0" i="1" smtClean="0">
                        <a:latin typeface="Cambria Math" panose="02040503050406030204" pitchFamily="18" charset="0"/>
                      </a:rPr>
                      <m:t>𝐴𝐵</m:t>
                    </m:r>
                    <m:r>
                      <a:rPr lang="fr-FR" sz="2400" b="0" i="1" smtClean="0">
                        <a:latin typeface="Cambria Math" panose="02040503050406030204" pitchFamily="18" charset="0"/>
                      </a:rPr>
                      <m:t>+</m:t>
                    </m:r>
                    <m:r>
                      <a:rPr lang="fr-FR" sz="2400" b="0" i="1" smtClean="0">
                        <a:latin typeface="Cambria Math" panose="02040503050406030204" pitchFamily="18" charset="0"/>
                      </a:rPr>
                      <m:t>𝐴𝐵</m:t>
                    </m:r>
                    <m:r>
                      <a:rPr lang="fr-FR" sz="2400" b="0" i="1" smtClean="0">
                        <a:latin typeface="Cambria Math" panose="02040503050406030204" pitchFamily="18" charset="0"/>
                      </a:rPr>
                      <m:t>′</m:t>
                    </m:r>
                  </m:oMath>
                </a14:m>
                <a:r>
                  <a:rPr lang="fr-FR" sz="2400" dirty="0"/>
                  <a:t>, </a:t>
                </a:r>
                <a:r>
                  <a:rPr lang="fr-FR" sz="2400" i="1" dirty="0"/>
                  <a:t>i.e.</a:t>
                </a:r>
                <a:r>
                  <a:rPr lang="fr-FR" sz="2400" dirty="0"/>
                  <a:t> la multiplication est </a:t>
                </a:r>
                <a:r>
                  <a:rPr lang="fr-FR" sz="2400" b="1" dirty="0"/>
                  <a:t>distributive à gauche </a:t>
                </a:r>
                <a:r>
                  <a:rPr lang="fr-FR" sz="2400" dirty="0"/>
                  <a:t>par rapport à l’addition.</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d>
                      <m:dPr>
                        <m:ctrlPr>
                          <a:rPr lang="fr-FR" sz="2400" i="1" smtClean="0">
                            <a:latin typeface="Cambria Math" panose="02040503050406030204" pitchFamily="18" charset="0"/>
                          </a:rPr>
                        </m:ctrlPr>
                      </m:dPr>
                      <m:e>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𝐴</m:t>
                        </m:r>
                        <m:r>
                          <a:rPr lang="fr-FR" sz="2400" b="0" i="1" smtClean="0">
                            <a:latin typeface="Cambria Math" panose="02040503050406030204" pitchFamily="18" charset="0"/>
                          </a:rPr>
                          <m:t>′</m:t>
                        </m:r>
                      </m:e>
                    </m:d>
                    <m:r>
                      <a:rPr lang="fr-FR" sz="2400" b="0" i="1" smtClean="0">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𝐴𝐵</m:t>
                    </m:r>
                    <m:r>
                      <a:rPr lang="fr-FR" sz="2400" b="0" i="1" smtClean="0">
                        <a:latin typeface="Cambria Math" panose="02040503050406030204" pitchFamily="18" charset="0"/>
                      </a:rPr>
                      <m:t>+</m:t>
                    </m:r>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m:t>
                        </m:r>
                      </m:sup>
                    </m:sSup>
                    <m:r>
                      <a:rPr lang="fr-FR" sz="2400" b="0" i="1" smtClean="0">
                        <a:latin typeface="Cambria Math" panose="02040503050406030204" pitchFamily="18" charset="0"/>
                      </a:rPr>
                      <m:t>𝐵</m:t>
                    </m:r>
                  </m:oMath>
                </a14:m>
                <a:r>
                  <a:rPr lang="fr-FR" sz="2400" dirty="0"/>
                  <a:t>, </a:t>
                </a:r>
                <a:r>
                  <a:rPr lang="fr-FR" sz="2400" i="1" dirty="0"/>
                  <a:t>i.e.</a:t>
                </a:r>
                <a:r>
                  <a:rPr lang="fr-FR" sz="2400" dirty="0"/>
                  <a:t> la multiplication est </a:t>
                </a:r>
                <a:r>
                  <a:rPr lang="fr-FR" sz="2400" b="1" dirty="0"/>
                  <a:t>distributive à droite </a:t>
                </a:r>
                <a:r>
                  <a:rPr lang="fr-FR" sz="2400" dirty="0"/>
                  <a:t>par rapport à l’addition.</a:t>
                </a:r>
              </a:p>
              <a:p>
                <a:pPr marL="342900" indent="-342900">
                  <a:buFont typeface="Arial" panose="020B0604020202020204" pitchFamily="34" charset="0"/>
                  <a:buChar char="•"/>
                </a:pPr>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552849"/>
              </a:xfrm>
              <a:prstGeom prst="rect">
                <a:avLst/>
              </a:prstGeom>
              <a:blipFill>
                <a:blip r:embed="rId2"/>
                <a:stretch>
                  <a:fillRect l="-843" t="-1111"/>
                </a:stretch>
              </a:blipFill>
            </p:spPr>
            <p:txBody>
              <a:bodyPr/>
              <a:lstStyle/>
              <a:p>
                <a:r>
                  <a:rPr lang="fr-FR">
                    <a:noFill/>
                  </a:rPr>
                  <a:t> </a:t>
                </a:r>
              </a:p>
            </p:txBody>
          </p:sp>
        </mc:Fallback>
      </mc:AlternateContent>
    </p:spTree>
    <p:extLst>
      <p:ext uri="{BB962C8B-B14F-4D97-AF65-F5344CB8AC3E}">
        <p14:creationId xmlns:p14="http://schemas.microsoft.com/office/powerpoint/2010/main" val="28573735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638449"/>
              </a:xfrm>
              <a:prstGeom prst="rect">
                <a:avLst/>
              </a:prstGeom>
              <a:noFill/>
            </p:spPr>
            <p:txBody>
              <a:bodyPr wrap="square" rtlCol="0">
                <a:spAutoFit/>
              </a:bodyPr>
              <a:lstStyle/>
              <a:p>
                <a:r>
                  <a:rPr lang="fr-FR" sz="2400" b="1" dirty="0"/>
                  <a:t>Multiplication de deux matrices : propriétés (suite)</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smtClean="0">
                        <a:latin typeface="Cambria Math" panose="02040503050406030204" pitchFamily="18" charset="0"/>
                      </a:rPr>
                      <m:t>𝐴</m:t>
                    </m:r>
                    <m:r>
                      <a:rPr lang="fr-FR" sz="2400" i="1" smtClean="0">
                        <a:latin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𝑞</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𝐴</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𝑞</m:t>
                        </m:r>
                      </m:sub>
                    </m:sSub>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𝑛</m:t>
                        </m:r>
                      </m:sub>
                    </m:sSub>
                    <m:r>
                      <a:rPr lang="fr-FR" sz="2400" b="0" i="1" smtClean="0">
                        <a:latin typeface="Cambria Math" panose="02040503050406030204" pitchFamily="18" charset="0"/>
                      </a:rPr>
                      <m:t>𝐴</m:t>
                    </m:r>
                    <m:r>
                      <a:rPr lang="fr-FR" sz="2400" b="0" i="0" smtClean="0">
                        <a:latin typeface="Cambria Math" panose="02040503050406030204" pitchFamily="18" charset="0"/>
                      </a:rPr>
                      <m:t>=</m:t>
                    </m:r>
                    <m:r>
                      <a:rPr lang="fr-FR" sz="2400" b="0" i="1" smtClean="0">
                        <a:latin typeface="Cambria Math" panose="02040503050406030204" pitchFamily="18" charset="0"/>
                      </a:rPr>
                      <m:t>𝐴</m:t>
                    </m:r>
                  </m:oMath>
                </a14:m>
                <a:r>
                  <a:rPr lang="fr-FR" sz="2400" dirty="0"/>
                  <a:t>, </a:t>
                </a:r>
                <a:r>
                  <a:rPr lang="fr-FR" sz="2400" i="1" dirty="0"/>
                  <a:t>i.e.</a:t>
                </a:r>
                <a:r>
                  <a:rPr lang="fr-FR" sz="2400" dirty="0"/>
                  <a:t> la matrice identité est un </a:t>
                </a:r>
                <a:r>
                  <a:rPr lang="fr-FR" sz="2400" b="1" dirty="0"/>
                  <a:t>élément neutre </a:t>
                </a:r>
                <a:r>
                  <a:rPr lang="fr-FR" sz="2400" dirty="0"/>
                  <a:t>pour la multiplication.</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r>
                      <a:rPr lang="fr-FR" sz="2400" b="0" i="1" smtClean="0">
                        <a:latin typeface="Cambria Math" panose="02040503050406030204" pitchFamily="18" charset="0"/>
                      </a:rPr>
                      <m:t>𝐴</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𝑞</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oMath>
                </a14:m>
                <a:r>
                  <a:rPr lang="fr-FR" sz="2400" dirty="0"/>
                  <a:t>, </a:t>
                </a:r>
                <a:r>
                  <a:rPr lang="fr-FR" sz="2400" i="1" dirty="0"/>
                  <a:t>i.e.</a:t>
                </a:r>
                <a:r>
                  <a:rPr lang="fr-FR" sz="2400" dirty="0"/>
                  <a:t> la matrice nulle est un </a:t>
                </a:r>
                <a:r>
                  <a:rPr lang="fr-FR" sz="2400" b="1" dirty="0"/>
                  <a:t>élément absorbant </a:t>
                </a:r>
                <a:r>
                  <a:rPr lang="fr-FR" sz="2400" dirty="0"/>
                  <a:t>pour la multiplication.</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𝑝</m:t>
                        </m:r>
                        <m:r>
                          <a:rPr lang="fr-FR" sz="2400" b="0" i="1" smtClean="0">
                            <a:latin typeface="Cambria Math" panose="02040503050406030204" pitchFamily="18" charset="0"/>
                          </a:rPr>
                          <m:t>,</m:t>
                        </m:r>
                        <m:r>
                          <a:rPr lang="fr-FR" sz="2400" b="0" i="1" smtClean="0">
                            <a:latin typeface="Cambria Math" panose="02040503050406030204" pitchFamily="18" charset="0"/>
                          </a:rPr>
                          <m:t>𝑛</m:t>
                        </m:r>
                      </m:sub>
                    </m:sSub>
                    <m:r>
                      <a:rPr lang="fr-FR" sz="2400" b="0" i="1" smtClean="0">
                        <a:latin typeface="Cambria Math" panose="02040503050406030204" pitchFamily="18" charset="0"/>
                      </a:rPr>
                      <m:t>𝐴</m:t>
                    </m:r>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𝑝</m:t>
                        </m:r>
                        <m:r>
                          <a:rPr lang="fr-FR" sz="2400" b="0" i="1" smtClean="0">
                            <a:latin typeface="Cambria Math" panose="02040503050406030204" pitchFamily="18" charset="0"/>
                          </a:rPr>
                          <m:t>,</m:t>
                        </m:r>
                        <m:r>
                          <a:rPr lang="fr-FR" sz="2400" b="0" i="1" smtClean="0">
                            <a:latin typeface="Cambria Math" panose="02040503050406030204" pitchFamily="18" charset="0"/>
                          </a:rPr>
                          <m:t>𝑞</m:t>
                        </m:r>
                      </m:sub>
                    </m:sSub>
                  </m:oMath>
                </a14:m>
                <a:r>
                  <a:rPr lang="fr-FR" sz="2400" dirty="0"/>
                  <a:t>, </a:t>
                </a:r>
                <a:r>
                  <a:rPr lang="fr-FR" sz="2400" i="1" dirty="0"/>
                  <a:t>i.e.</a:t>
                </a:r>
                <a:r>
                  <a:rPr lang="fr-FR" sz="2400" dirty="0"/>
                  <a:t> la matrice nulle est un </a:t>
                </a:r>
                <a:r>
                  <a:rPr lang="fr-FR" sz="2400" b="1" dirty="0"/>
                  <a:t>élément absorbant </a:t>
                </a:r>
                <a:r>
                  <a:rPr lang="fr-FR" sz="2400" dirty="0"/>
                  <a:t>pour la multiplication.</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638449"/>
              </a:xfrm>
              <a:prstGeom prst="rect">
                <a:avLst/>
              </a:prstGeom>
              <a:blipFill>
                <a:blip r:embed="rId2"/>
                <a:stretch>
                  <a:fillRect l="-843" t="-1090" b="-1635"/>
                </a:stretch>
              </a:blipFill>
            </p:spPr>
            <p:txBody>
              <a:bodyPr/>
              <a:lstStyle/>
              <a:p>
                <a:r>
                  <a:rPr lang="fr-FR">
                    <a:noFill/>
                  </a:rPr>
                  <a:t> </a:t>
                </a:r>
              </a:p>
            </p:txBody>
          </p:sp>
        </mc:Fallback>
      </mc:AlternateContent>
    </p:spTree>
    <p:extLst>
      <p:ext uri="{BB962C8B-B14F-4D97-AF65-F5344CB8AC3E}">
        <p14:creationId xmlns:p14="http://schemas.microsoft.com/office/powerpoint/2010/main" val="7971190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2336858"/>
              </a:xfrm>
              <a:prstGeom prst="rect">
                <a:avLst/>
              </a:prstGeom>
              <a:noFill/>
            </p:spPr>
            <p:txBody>
              <a:bodyPr wrap="square" rtlCol="0">
                <a:spAutoFit/>
              </a:bodyPr>
              <a:lstStyle/>
              <a:p>
                <a:r>
                  <a:rPr lang="fr-FR" sz="2400" b="1" dirty="0"/>
                  <a:t>Multiplication de deux matrices : non commutativité</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a:t>
                </a:r>
                <a14:m>
                  <m:oMath xmlns:m="http://schemas.openxmlformats.org/officeDocument/2006/math">
                    <m:r>
                      <a:rPr lang="fr-FR" sz="2400" i="1">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En général on a </a:t>
                </a:r>
                <a14:m>
                  <m:oMath xmlns:m="http://schemas.openxmlformats.org/officeDocument/2006/math">
                    <m:r>
                      <a:rPr lang="fr-FR" sz="2400" b="0" i="1" smtClean="0">
                        <a:latin typeface="Cambria Math" panose="02040503050406030204" pitchFamily="18" charset="0"/>
                      </a:rPr>
                      <m:t>𝐴𝐵</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𝐵𝐴</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2336858"/>
              </a:xfrm>
              <a:prstGeom prst="rect">
                <a:avLst/>
              </a:prstGeom>
              <a:blipFill>
                <a:blip r:embed="rId2"/>
                <a:stretch>
                  <a:fillRect l="-843" t="-2162" b="-5405"/>
                </a:stretch>
              </a:blipFill>
            </p:spPr>
            <p:txBody>
              <a:bodyPr/>
              <a:lstStyle/>
              <a:p>
                <a:r>
                  <a:rPr lang="fr-FR">
                    <a:noFill/>
                  </a:rPr>
                  <a:t> </a:t>
                </a:r>
              </a:p>
            </p:txBody>
          </p:sp>
        </mc:Fallback>
      </mc:AlternateContent>
      <p:pic>
        <p:nvPicPr>
          <p:cNvPr id="5" name="Graphique 4" descr="Breloque avec un remplissage uni">
            <a:extLst>
              <a:ext uri="{FF2B5EF4-FFF2-40B4-BE49-F238E27FC236}">
                <a16:creationId xmlns:a16="http://schemas.microsoft.com/office/drawing/2014/main" id="{5F104F82-CB5B-2F4D-ACB7-4FB4215044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993326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909275"/>
              </a:xfrm>
              <a:prstGeom prst="rect">
                <a:avLst/>
              </a:prstGeom>
              <a:noFill/>
            </p:spPr>
            <p:txBody>
              <a:bodyPr wrap="square" rtlCol="0">
                <a:spAutoFit/>
              </a:bodyPr>
              <a:lstStyle/>
              <a:p>
                <a:r>
                  <a:rPr lang="fr-FR" sz="2400" b="1" dirty="0"/>
                  <a:t>Multiplication de deux matrices : preuve de la non commutativité</a:t>
                </a:r>
              </a:p>
              <a:p>
                <a:endParaRPr lang="fr-FR" sz="2400" dirty="0"/>
              </a:p>
              <a:p>
                <a:pPr marL="342900" indent="-342900">
                  <a:buFont typeface="Arial" panose="020B0604020202020204" pitchFamily="34" charset="0"/>
                  <a:buChar char="•"/>
                </a:pPr>
                <a:r>
                  <a:rPr lang="fr-FR" sz="2400" dirty="0"/>
                  <a:t>Il suffit de trouver un contre-exemple à l’égalité.</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Soient</a:t>
                </a:r>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2"/>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1</m:t>
                                </m:r>
                              </m:e>
                            </m:mr>
                            <m:mr>
                              <m:e>
                                <m:r>
                                  <a:rPr lang="fr-FR" sz="2400" b="0" i="1" smtClean="0">
                                    <a:latin typeface="Cambria Math" panose="02040503050406030204" pitchFamily="18" charset="0"/>
                                  </a:rPr>
                                  <m:t>0</m:t>
                                </m:r>
                              </m:e>
                              <m:e>
                                <m:r>
                                  <a:rPr lang="fr-FR" sz="2400" b="0" i="1" smtClean="0">
                                    <a:latin typeface="Cambria Math" panose="02040503050406030204" pitchFamily="18" charset="0"/>
                                  </a:rPr>
                                  <m:t>0</m:t>
                                </m:r>
                              </m:e>
                            </m:mr>
                          </m:m>
                        </m:e>
                      </m:d>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2"/>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2</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−2</m:t>
                                </m:r>
                              </m:e>
                            </m:mr>
                          </m:m>
                        </m:e>
                      </m:d>
                    </m:oMath>
                  </m:oMathPara>
                </a14:m>
                <a:endParaRPr lang="fr-FR" sz="2400" dirty="0"/>
              </a:p>
              <a:p>
                <a:endParaRPr lang="fr-FR" sz="2400" dirty="0"/>
              </a:p>
              <a:p>
                <a:pPr marL="342900" indent="-342900">
                  <a:buFont typeface="Arial" panose="020B0604020202020204" pitchFamily="34" charset="0"/>
                  <a:buChar char="•"/>
                </a:pPr>
                <a:r>
                  <a:rPr lang="fr-FR" sz="2400" dirty="0"/>
                  <a:t>On a alors</a:t>
                </a:r>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b="0" i="1" smtClean="0">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2"/>
                                    <m:mcJc m:val="center"/>
                                  </m:mcPr>
                                </m:mc>
                              </m:mcs>
                              <m:ctrlPr>
                                <a:rPr lang="fr-FR" sz="2400" i="1">
                                  <a:latin typeface="Cambria Math" panose="02040503050406030204" pitchFamily="18" charset="0"/>
                                </a:rPr>
                              </m:ctrlPr>
                            </m:mPr>
                            <m:mr>
                              <m:e>
                                <m:r>
                                  <m:rPr>
                                    <m:brk m:alnAt="7"/>
                                  </m:rPr>
                                  <a:rPr lang="fr-FR" sz="2400" b="0" i="1" smtClean="0">
                                    <a:latin typeface="Cambria Math" panose="02040503050406030204" pitchFamily="18" charset="0"/>
                                  </a:rPr>
                                  <m:t>0</m:t>
                                </m:r>
                              </m:e>
                              <m:e>
                                <m:r>
                                  <a:rPr lang="fr-FR" sz="2400" b="0" i="1" smtClean="0">
                                    <a:latin typeface="Cambria Math" panose="02040503050406030204" pitchFamily="18" charset="0"/>
                                  </a:rPr>
                                  <m:t>0</m:t>
                                </m:r>
                              </m:e>
                            </m:mr>
                            <m:mr>
                              <m:e>
                                <m:r>
                                  <a:rPr lang="fr-FR" sz="2400" i="1">
                                    <a:latin typeface="Cambria Math" panose="02040503050406030204" pitchFamily="18" charset="0"/>
                                  </a:rPr>
                                  <m:t>0</m:t>
                                </m:r>
                              </m:e>
                              <m:e>
                                <m:r>
                                  <a:rPr lang="fr-FR" sz="2400" i="1">
                                    <a:latin typeface="Cambria Math" panose="02040503050406030204" pitchFamily="18" charset="0"/>
                                  </a:rPr>
                                  <m:t>0</m:t>
                                </m:r>
                              </m:e>
                            </m:mr>
                          </m:m>
                        </m:e>
                      </m:d>
                      <m:r>
                        <a:rPr lang="fr-FR" sz="2400" i="1">
                          <a:latin typeface="Cambria Math" panose="02040503050406030204" pitchFamily="18" charset="0"/>
                        </a:rPr>
                        <m:t>,</m:t>
                      </m:r>
                      <m:r>
                        <a:rPr lang="fr-FR" sz="2400" i="1">
                          <a:latin typeface="Cambria Math" panose="02040503050406030204" pitchFamily="18" charset="0"/>
                        </a:rPr>
                        <m:t>𝐵𝐴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2"/>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b="0" i="1" smtClean="0">
                                    <a:latin typeface="Cambria Math" panose="02040503050406030204" pitchFamily="18" charset="0"/>
                                  </a:rPr>
                                  <m:t>1</m:t>
                                </m:r>
                              </m:e>
                            </m:mr>
                            <m:mr>
                              <m:e>
                                <m:r>
                                  <a:rPr lang="fr-FR" sz="2400" i="1">
                                    <a:latin typeface="Cambria Math" panose="02040503050406030204" pitchFamily="18" charset="0"/>
                                  </a:rPr>
                                  <m:t>−1</m:t>
                                </m:r>
                              </m:e>
                              <m:e>
                                <m:r>
                                  <a:rPr lang="fr-FR" sz="2400" i="1">
                                    <a:latin typeface="Cambria Math" panose="02040503050406030204" pitchFamily="18" charset="0"/>
                                  </a:rPr>
                                  <m:t>−</m:t>
                                </m:r>
                                <m:r>
                                  <a:rPr lang="fr-FR" sz="2400" b="0" i="1" smtClean="0">
                                    <a:latin typeface="Cambria Math" panose="02040503050406030204" pitchFamily="18" charset="0"/>
                                  </a:rPr>
                                  <m:t>1</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909275"/>
              </a:xfrm>
              <a:prstGeom prst="rect">
                <a:avLst/>
              </a:prstGeom>
              <a:blipFill>
                <a:blip r:embed="rId3"/>
                <a:stretch>
                  <a:fillRect l="-843" t="-1294" b="-324"/>
                </a:stretch>
              </a:blipFill>
            </p:spPr>
            <p:txBody>
              <a:bodyPr/>
              <a:lstStyle/>
              <a:p>
                <a:r>
                  <a:rPr lang="fr-FR">
                    <a:noFill/>
                  </a:rPr>
                  <a:t> </a:t>
                </a:r>
              </a:p>
            </p:txBody>
          </p:sp>
        </mc:Fallback>
      </mc:AlternateContent>
    </p:spTree>
    <p:extLst>
      <p:ext uri="{BB962C8B-B14F-4D97-AF65-F5344CB8AC3E}">
        <p14:creationId xmlns:p14="http://schemas.microsoft.com/office/powerpoint/2010/main" val="2112625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961662"/>
              </a:xfrm>
              <a:prstGeom prst="rect">
                <a:avLst/>
              </a:prstGeom>
              <a:noFill/>
            </p:spPr>
            <p:txBody>
              <a:bodyPr wrap="square" rtlCol="0">
                <a:spAutoFit/>
              </a:bodyPr>
              <a:lstStyle/>
              <a:p>
                <a:r>
                  <a:rPr lang="fr-FR" sz="2400" b="1" dirty="0"/>
                  <a:t>Transposition d’une matrice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définit la transposée de </a:t>
                </a:r>
                <a14:m>
                  <m:oMath xmlns:m="http://schemas.openxmlformats.org/officeDocument/2006/math">
                    <m:r>
                      <a:rPr lang="fr-FR" sz="2400" b="0" i="1" smtClean="0">
                        <a:latin typeface="Cambria Math" panose="02040503050406030204" pitchFamily="18" charset="0"/>
                      </a:rPr>
                      <m:t>𝐴</m:t>
                    </m:r>
                  </m:oMath>
                </a14:m>
                <a:r>
                  <a:rPr lang="fr-FR" sz="2400" dirty="0"/>
                  <a:t> comme étant la matrice </a:t>
                </a:r>
                <a14:m>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vérifiant </a:t>
                </a:r>
              </a:p>
              <a:p>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ea typeface="Cambria Math" panose="02040503050406030204" pitchFamily="18" charset="0"/>
                        </a:rPr>
                        <m:t>∀ 1≤</m:t>
                      </m:r>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𝑝</m:t>
                      </m:r>
                      <m:r>
                        <a:rPr lang="fr-FR" sz="2400" i="1">
                          <a:latin typeface="Cambria Math" panose="02040503050406030204" pitchFamily="18" charset="0"/>
                          <a:ea typeface="Cambria Math" panose="02040503050406030204" pitchFamily="18" charset="0"/>
                        </a:rPr>
                        <m:t>,1≤</m:t>
                      </m:r>
                      <m:r>
                        <a:rPr lang="fr-FR" sz="2400" i="1">
                          <a:latin typeface="Cambria Math" panose="02040503050406030204" pitchFamily="18" charset="0"/>
                          <a:ea typeface="Cambria Math" panose="02040503050406030204" pitchFamily="18" charset="0"/>
                        </a:rPr>
                        <m:t>𝑗</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𝑐</m:t>
                          </m:r>
                        </m:e>
                        <m:sub>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𝑗</m:t>
                          </m:r>
                        </m:sub>
                      </m:sSub>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𝑎</m:t>
                          </m:r>
                        </m:e>
                        <m:sub>
                          <m:r>
                            <a:rPr lang="fr-FR" sz="2400" i="1">
                              <a:latin typeface="Cambria Math" panose="02040503050406030204" pitchFamily="18" charset="0"/>
                              <a:ea typeface="Cambria Math" panose="02040503050406030204" pitchFamily="18" charset="0"/>
                            </a:rPr>
                            <m:t>𝑗</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𝑖</m:t>
                          </m:r>
                        </m:sub>
                      </m:sSub>
                    </m:oMath>
                  </m:oMathPara>
                </a14:m>
                <a:endParaRPr lang="fr-FR" sz="2400" dirty="0"/>
              </a:p>
              <a:p>
                <a:endParaRPr lang="fr-FR" sz="2400" dirty="0"/>
              </a:p>
              <a:p>
                <a:pPr marL="342900" indent="-342900">
                  <a:buFont typeface="Arial" panose="020B0604020202020204" pitchFamily="34" charset="0"/>
                  <a:buChar char="•"/>
                </a:pPr>
                <a:r>
                  <a:rPr lang="fr-FR" sz="2400" dirty="0"/>
                  <a:t>On note alors </a:t>
                </a:r>
                <a14:m>
                  <m:oMath xmlns:m="http://schemas.openxmlformats.org/officeDocument/2006/math">
                    <m:r>
                      <a:rPr lang="fr-FR" sz="2400" b="0" i="1" smtClean="0">
                        <a:latin typeface="Cambria Math" panose="02040503050406030204" pitchFamily="18" charset="0"/>
                      </a:rPr>
                      <m:t>𝐶</m:t>
                    </m:r>
                    <m:r>
                      <a:rPr lang="fr-FR" sz="2400" i="1">
                        <a:latin typeface="Cambria Math" panose="02040503050406030204" pitchFamily="18" charset="0"/>
                      </a:rPr>
                      <m:t>=</m:t>
                    </m:r>
                    <m:sPre>
                      <m:sPrePr>
                        <m:ctrlPr>
                          <a:rPr lang="fr-FR" sz="2400" i="1" smtClean="0">
                            <a:latin typeface="Cambria Math" panose="02040503050406030204" pitchFamily="18" charset="0"/>
                          </a:rPr>
                        </m:ctrlPr>
                      </m:sPrePr>
                      <m:sub>
                        <m:r>
                          <a:rPr lang="fr-FR" sz="2400" b="0" i="1" smtClean="0">
                            <a:latin typeface="Cambria Math" panose="02040503050406030204" pitchFamily="18" charset="0"/>
                          </a:rPr>
                          <m:t> </m:t>
                        </m:r>
                      </m:sub>
                      <m:sup>
                        <m:r>
                          <a:rPr lang="fr-FR" sz="2400" b="0" i="1" smtClean="0">
                            <a:latin typeface="Cambria Math" panose="02040503050406030204" pitchFamily="18" charset="0"/>
                          </a:rPr>
                          <m:t>𝑡</m:t>
                        </m:r>
                      </m:sup>
                      <m:e>
                        <m:r>
                          <a:rPr lang="fr-FR" sz="2400" b="0" i="1" smtClean="0">
                            <a:latin typeface="Cambria Math" panose="02040503050406030204" pitchFamily="18" charset="0"/>
                          </a:rPr>
                          <m:t>𝐴</m:t>
                        </m:r>
                      </m:e>
                    </m:sPre>
                  </m:oMath>
                </a14:m>
                <a:r>
                  <a:rPr lang="fr-FR" sz="2400" dirty="0"/>
                  <a:t>.</a:t>
                </a:r>
              </a:p>
              <a:p>
                <a:pPr marL="342900" indent="-342900">
                  <a:buFont typeface="Arial" panose="020B0604020202020204" pitchFamily="34" charset="0"/>
                  <a:buChar char="•"/>
                </a:pPr>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961662"/>
              </a:xfrm>
              <a:prstGeom prst="rect">
                <a:avLst/>
              </a:prstGeom>
              <a:blipFill>
                <a:blip r:embed="rId3"/>
                <a:stretch>
                  <a:fillRect l="-843" t="-1278"/>
                </a:stretch>
              </a:blipFill>
            </p:spPr>
            <p:txBody>
              <a:bodyPr/>
              <a:lstStyle/>
              <a:p>
                <a:r>
                  <a:rPr lang="fr-FR">
                    <a:noFill/>
                  </a:rPr>
                  <a:t> </a:t>
                </a:r>
              </a:p>
            </p:txBody>
          </p:sp>
        </mc:Fallback>
      </mc:AlternateContent>
    </p:spTree>
    <p:extLst>
      <p:ext uri="{BB962C8B-B14F-4D97-AF65-F5344CB8AC3E}">
        <p14:creationId xmlns:p14="http://schemas.microsoft.com/office/powerpoint/2010/main" val="41618778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046988"/>
              </a:xfrm>
              <a:prstGeom prst="rect">
                <a:avLst/>
              </a:prstGeom>
              <a:noFill/>
            </p:spPr>
            <p:txBody>
              <a:bodyPr wrap="square" rtlCol="0">
                <a:spAutoFit/>
              </a:bodyPr>
              <a:lstStyle/>
              <a:p>
                <a:r>
                  <a:rPr lang="fr-FR" sz="2400" b="1" dirty="0"/>
                  <a:t>Transposition d’une matrice : remarque</a:t>
                </a:r>
              </a:p>
              <a:p>
                <a:endParaRPr lang="fr-FR" sz="2400" dirty="0"/>
              </a:p>
              <a:p>
                <a:pPr marL="342900" indent="-342900">
                  <a:buFont typeface="Arial" panose="020B0604020202020204" pitchFamily="34" charset="0"/>
                  <a:buChar char="•"/>
                </a:pPr>
                <a:r>
                  <a:rPr lang="fr-FR" sz="2400" dirty="0"/>
                  <a:t>Cette opération consiste juste à permuter les lignes et les colonnes d’une matrice.</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La transposée d’une matrice </a:t>
                </a:r>
                <a14:m>
                  <m:oMath xmlns:m="http://schemas.openxmlformats.org/officeDocument/2006/math">
                    <m:r>
                      <a:rPr lang="fr-FR" sz="2400" b="0" i="1" smtClean="0">
                        <a:latin typeface="Cambria Math" panose="02040503050406030204" pitchFamily="18" charset="0"/>
                      </a:rPr>
                      <m:t>𝐴</m:t>
                    </m:r>
                  </m:oMath>
                </a14:m>
                <a:r>
                  <a:rPr lang="fr-FR" sz="2400" dirty="0"/>
                  <a:t> comportera ainsi autant de lignes que </a:t>
                </a:r>
                <a14:m>
                  <m:oMath xmlns:m="http://schemas.openxmlformats.org/officeDocument/2006/math">
                    <m:r>
                      <a:rPr lang="fr-FR" sz="2400" b="0" i="1" smtClean="0">
                        <a:latin typeface="Cambria Math" panose="02040503050406030204" pitchFamily="18" charset="0"/>
                      </a:rPr>
                      <m:t>𝐴</m:t>
                    </m:r>
                  </m:oMath>
                </a14:m>
                <a:r>
                  <a:rPr lang="fr-FR" sz="2400" dirty="0"/>
                  <a:t> possédait de colonnes et inversement.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046988"/>
              </a:xfrm>
              <a:prstGeom prst="rect">
                <a:avLst/>
              </a:prstGeom>
              <a:blipFill>
                <a:blip r:embed="rId2"/>
                <a:stretch>
                  <a:fillRect l="-843" t="-1660" b="-3320"/>
                </a:stretch>
              </a:blipFill>
            </p:spPr>
            <p:txBody>
              <a:bodyPr/>
              <a:lstStyle/>
              <a:p>
                <a:r>
                  <a:rPr lang="fr-FR">
                    <a:noFill/>
                  </a:rPr>
                  <a:t> </a:t>
                </a:r>
              </a:p>
            </p:txBody>
          </p:sp>
        </mc:Fallback>
      </mc:AlternateContent>
      <p:pic>
        <p:nvPicPr>
          <p:cNvPr id="4" name="Graphique 3" descr="Avertissement avec un remplissage uni">
            <a:extLst>
              <a:ext uri="{FF2B5EF4-FFF2-40B4-BE49-F238E27FC236}">
                <a16:creationId xmlns:a16="http://schemas.microsoft.com/office/drawing/2014/main" id="{0482E72B-A596-8F42-9BD4-00A020620D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32616762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315797"/>
              </a:xfrm>
              <a:prstGeom prst="rect">
                <a:avLst/>
              </a:prstGeom>
              <a:noFill/>
            </p:spPr>
            <p:txBody>
              <a:bodyPr wrap="square" rtlCol="0">
                <a:spAutoFit/>
              </a:bodyPr>
              <a:lstStyle/>
              <a:p>
                <a:r>
                  <a:rPr lang="fr-FR" sz="2400" b="1" dirty="0"/>
                  <a:t>Transposition d’une matrice : exemple</a:t>
                </a:r>
              </a:p>
              <a:p>
                <a:endParaRPr lang="fr-FR" sz="2400" dirty="0"/>
              </a:p>
              <a:p>
                <a:pPr marL="342900" indent="-342900">
                  <a:buFont typeface="Arial" panose="020B0604020202020204" pitchFamily="34" charset="0"/>
                  <a:buChar char="•"/>
                </a:pPr>
                <a:r>
                  <a:rPr lang="fr-FR" sz="2400" dirty="0"/>
                  <a:t>Considérons la matrice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2</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3</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3"/>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2</m:t>
                                </m:r>
                              </m:e>
                              <m:e>
                                <m:r>
                                  <a:rPr lang="fr-FR" sz="2400" b="0" i="1" smtClean="0">
                                    <a:latin typeface="Cambria Math" panose="02040503050406030204" pitchFamily="18" charset="0"/>
                                  </a:rPr>
                                  <m:t>3</m:t>
                                </m:r>
                              </m:e>
                            </m:mr>
                            <m:mr>
                              <m:e>
                                <m:r>
                                  <a:rPr lang="fr-FR" sz="2400" b="0" i="1" smtClean="0">
                                    <a:latin typeface="Cambria Math" panose="02040503050406030204" pitchFamily="18" charset="0"/>
                                  </a:rPr>
                                  <m:t>4</m:t>
                                </m:r>
                              </m:e>
                              <m:e>
                                <m:r>
                                  <a:rPr lang="fr-FR" sz="2400" b="0" i="1" smtClean="0">
                                    <a:latin typeface="Cambria Math" panose="02040503050406030204" pitchFamily="18" charset="0"/>
                                  </a:rPr>
                                  <m:t>5</m:t>
                                </m:r>
                              </m:e>
                              <m:e>
                                <m:r>
                                  <a:rPr lang="fr-FR" sz="2400" b="0" i="1" smtClean="0">
                                    <a:latin typeface="Cambria Math" panose="02040503050406030204" pitchFamily="18" charset="0"/>
                                  </a:rPr>
                                  <m:t>6</m:t>
                                </m:r>
                              </m:e>
                            </m:mr>
                          </m:m>
                        </m:e>
                      </m:d>
                    </m:oMath>
                  </m:oMathPara>
                </a14:m>
                <a:endParaRPr lang="fr-FR" sz="2400" dirty="0"/>
              </a:p>
              <a:p>
                <a:endParaRPr lang="fr-FR" sz="2400" dirty="0"/>
              </a:p>
              <a:p>
                <a:pPr marL="342900" indent="-342900">
                  <a:buFont typeface="Arial" panose="020B0604020202020204" pitchFamily="34" charset="0"/>
                  <a:buChar char="•"/>
                </a:pPr>
                <a:r>
                  <a:rPr lang="fr-FR" sz="2400" dirty="0"/>
                  <a:t>Sa transposée est alors égale à</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2"/>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4</m:t>
                                </m:r>
                              </m:e>
                            </m:mr>
                            <m:mr>
                              <m:e>
                                <m:r>
                                  <a:rPr lang="fr-FR" sz="2400" b="0" i="1" smtClean="0">
                                    <a:latin typeface="Cambria Math" panose="02040503050406030204" pitchFamily="18" charset="0"/>
                                  </a:rPr>
                                  <m:t>2</m:t>
                                </m:r>
                              </m:e>
                              <m:e>
                                <m:r>
                                  <a:rPr lang="fr-FR" sz="2400" b="0" i="1" smtClean="0">
                                    <a:latin typeface="Cambria Math" panose="02040503050406030204" pitchFamily="18" charset="0"/>
                                  </a:rPr>
                                  <m:t>5</m:t>
                                </m:r>
                              </m:e>
                            </m:mr>
                            <m:mr>
                              <m:e>
                                <m:r>
                                  <a:rPr lang="fr-FR" sz="2400" b="0" i="1" smtClean="0">
                                    <a:latin typeface="Cambria Math" panose="02040503050406030204" pitchFamily="18" charset="0"/>
                                  </a:rPr>
                                  <m:t>3</m:t>
                                </m:r>
                              </m:e>
                              <m:e>
                                <m:r>
                                  <a:rPr lang="fr-FR" sz="2400" b="0" i="1" smtClean="0">
                                    <a:latin typeface="Cambria Math" panose="02040503050406030204" pitchFamily="18" charset="0"/>
                                  </a:rPr>
                                  <m:t>6</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315797"/>
              </a:xfrm>
              <a:prstGeom prst="rect">
                <a:avLst/>
              </a:prstGeom>
              <a:blipFill>
                <a:blip r:embed="rId2"/>
                <a:stretch>
                  <a:fillRect l="-843" t="-1173"/>
                </a:stretch>
              </a:blipFill>
            </p:spPr>
            <p:txBody>
              <a:bodyPr/>
              <a:lstStyle/>
              <a:p>
                <a:r>
                  <a:rPr lang="fr-FR">
                    <a:noFill/>
                  </a:rPr>
                  <a:t> </a:t>
                </a:r>
              </a:p>
            </p:txBody>
          </p:sp>
        </mc:Fallback>
      </mc:AlternateContent>
    </p:spTree>
    <p:extLst>
      <p:ext uri="{BB962C8B-B14F-4D97-AF65-F5344CB8AC3E}">
        <p14:creationId xmlns:p14="http://schemas.microsoft.com/office/powerpoint/2010/main" val="3635321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201920"/>
              </a:xfrm>
              <a:prstGeom prst="rect">
                <a:avLst/>
              </a:prstGeom>
              <a:noFill/>
            </p:spPr>
            <p:txBody>
              <a:bodyPr wrap="square" rtlCol="0">
                <a:spAutoFit/>
              </a:bodyPr>
              <a:lstStyle/>
              <a:p>
                <a:r>
                  <a:rPr lang="fr-FR" sz="2400" b="1" dirty="0"/>
                  <a:t>Matrice : coefficients</a:t>
                </a:r>
              </a:p>
              <a:p>
                <a:endParaRPr lang="fr-FR" sz="2400" dirty="0"/>
              </a:p>
              <a:p>
                <a:pPr marL="342900" indent="-342900">
                  <a:buFont typeface="Arial" panose="020B0604020202020204" pitchFamily="34" charset="0"/>
                  <a:buChar char="•"/>
                </a:pPr>
                <a:r>
                  <a:rPr lang="fr-FR" sz="2400" b="0" dirty="0"/>
                  <a:t>Soient </a:t>
                </a:r>
                <a14:m>
                  <m:oMath xmlns:m="http://schemas.openxmlformats.org/officeDocument/2006/math">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r>
                      <a:rPr lang="fr-FR" sz="2400" b="0" i="1" smtClean="0">
                        <a:latin typeface="Cambria Math" panose="02040503050406030204" pitchFamily="18" charset="0"/>
                        <a:ea typeface="Cambria Math" panose="02040503050406030204" pitchFamily="18" charset="0"/>
                      </a:rPr>
                      <m:t>∈</m:t>
                    </m:r>
                    <m:sSup>
                      <m:sSupPr>
                        <m:ctrlPr>
                          <a:rPr lang="fr-FR" sz="2400" b="0" i="1" smtClean="0">
                            <a:latin typeface="Cambria Math" panose="02040503050406030204" pitchFamily="18" charset="0"/>
                            <a:ea typeface="Cambria Math" panose="02040503050406030204" pitchFamily="18" charset="0"/>
                          </a:rPr>
                        </m:ctrlPr>
                      </m:sSupPr>
                      <m:e>
                        <m:r>
                          <a:rPr lang="fr-FR" sz="2400" b="0" i="1" smtClean="0">
                            <a:latin typeface="Cambria Math" panose="02040503050406030204" pitchFamily="18" charset="0"/>
                            <a:ea typeface="Cambria Math" panose="02040503050406030204" pitchFamily="18" charset="0"/>
                          </a:rPr>
                          <m:t>ℕ</m:t>
                        </m:r>
                      </m:e>
                      <m:sup>
                        <m:r>
                          <a:rPr lang="fr-FR" sz="2400" b="0" i="1" smtClean="0">
                            <a:latin typeface="Cambria Math" panose="02040503050406030204" pitchFamily="18" charset="0"/>
                            <a:ea typeface="Cambria Math" panose="02040503050406030204" pitchFamily="18" charset="0"/>
                          </a:rPr>
                          <m:t>∗</m:t>
                        </m:r>
                      </m:sup>
                    </m:sSup>
                  </m:oMath>
                </a14:m>
                <a:r>
                  <a:rPr lang="fr-FR" sz="2400" b="0" dirty="0"/>
                  <a:t> et </a:t>
                </a:r>
                <a14:m>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𝑛</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𝑝</m:t>
                        </m:r>
                      </m:sub>
                    </m:sSub>
                    <m:d>
                      <m:dPr>
                        <m:ctrlPr>
                          <a:rPr lang="fr-FR" sz="2400" b="0" i="1" smtClean="0">
                            <a:latin typeface="Cambria Math" panose="02040503050406030204" pitchFamily="18" charset="0"/>
                            <a:ea typeface="Cambria Math" panose="02040503050406030204" pitchFamily="18" charset="0"/>
                          </a:rPr>
                        </m:ctrlPr>
                      </m:dPr>
                      <m:e>
                        <m:r>
                          <a:rPr lang="fr-FR" sz="2400" b="0" i="1" smtClean="0">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Pour </a:t>
                </a:r>
                <a14:m>
                  <m:oMath xmlns:m="http://schemas.openxmlformats.org/officeDocument/2006/math">
                    <m:r>
                      <a:rPr lang="fr-FR" sz="2400" b="0" i="1" smtClean="0">
                        <a:latin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oMath>
                </a14:m>
                <a:r>
                  <a:rPr lang="fr-FR" sz="2400" dirty="0"/>
                  <a:t> et </a:t>
                </a:r>
                <a14:m>
                  <m:oMath xmlns:m="http://schemas.openxmlformats.org/officeDocument/2006/math">
                    <m:r>
                      <a:rPr lang="fr-FR" sz="2400" b="0" i="1" smtClean="0">
                        <a:latin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𝑝</m:t>
                    </m:r>
                  </m:oMath>
                </a14:m>
                <a:r>
                  <a:rPr lang="fr-FR" sz="2400" dirty="0"/>
                  <a:t>, le coefficient de </a:t>
                </a:r>
                <a14:m>
                  <m:oMath xmlns:m="http://schemas.openxmlformats.org/officeDocument/2006/math">
                    <m:r>
                      <a:rPr lang="fr-FR" sz="2400" b="0" i="1" smtClean="0">
                        <a:latin typeface="Cambria Math" panose="02040503050406030204" pitchFamily="18" charset="0"/>
                      </a:rPr>
                      <m:t>𝐴</m:t>
                    </m:r>
                  </m:oMath>
                </a14:m>
                <a:r>
                  <a:rPr lang="fr-FR" sz="2400" dirty="0"/>
                  <a:t> situé à l’intersection de la </a:t>
                </a:r>
                <a14:m>
                  <m:oMath xmlns:m="http://schemas.openxmlformats.org/officeDocument/2006/math">
                    <m:r>
                      <a:rPr lang="fr-FR" sz="2400" b="0" i="1" smtClean="0">
                        <a:latin typeface="Cambria Math" panose="02040503050406030204" pitchFamily="18" charset="0"/>
                      </a:rPr>
                      <m:t>𝑖</m:t>
                    </m:r>
                  </m:oMath>
                </a14:m>
                <a:r>
                  <a:rPr lang="fr-FR" sz="2400" dirty="0"/>
                  <a:t>-ème ligne et la </a:t>
                </a:r>
                <a14:m>
                  <m:oMath xmlns:m="http://schemas.openxmlformats.org/officeDocument/2006/math">
                    <m:r>
                      <a:rPr lang="fr-FR" sz="2400" b="0" i="1" smtClean="0">
                        <a:latin typeface="Cambria Math" panose="02040503050406030204" pitchFamily="18" charset="0"/>
                      </a:rPr>
                      <m:t>𝑗</m:t>
                    </m:r>
                  </m:oMath>
                </a14:m>
                <a:r>
                  <a:rPr lang="fr-FR" sz="2400" dirty="0"/>
                  <a:t>-ème colonne est usuellement noté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𝑗</m:t>
                        </m:r>
                      </m:sub>
                    </m:sSub>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peut alors désigner </a:t>
                </a:r>
                <a14:m>
                  <m:oMath xmlns:m="http://schemas.openxmlformats.org/officeDocument/2006/math">
                    <m:r>
                      <a:rPr lang="fr-FR" sz="2400" b="0" i="1" smtClean="0">
                        <a:latin typeface="Cambria Math" panose="02040503050406030204" pitchFamily="18" charset="0"/>
                      </a:rPr>
                      <m:t>𝐴</m:t>
                    </m:r>
                  </m:oMath>
                </a14:m>
                <a:r>
                  <a:rPr lang="fr-FR" sz="2400" dirty="0"/>
                  <a:t> par</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d>
                            <m:dPr>
                              <m:ctrlPr>
                                <a:rPr lang="fr-FR" sz="2400" b="0" i="1" smtClean="0">
                                  <a:latin typeface="Cambria Math" panose="02040503050406030204" pitchFamily="18" charset="0"/>
                                </a:rPr>
                              </m:ctrlPr>
                            </m:dPr>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𝑗</m:t>
                                  </m:r>
                                </m:sub>
                              </m:sSub>
                            </m:e>
                          </m:d>
                        </m:e>
                        <m:sub>
                          <m:m>
                            <m:mPr>
                              <m:mcs>
                                <m:mc>
                                  <m:mcPr>
                                    <m:count m:val="1"/>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e>
                            </m:mr>
                            <m:mr>
                              <m:e>
                                <m:r>
                                  <a:rPr lang="fr-FR" sz="2400" b="0" i="1" smtClean="0">
                                    <a:latin typeface="Cambria Math" panose="02040503050406030204" pitchFamily="18" charset="0"/>
                                  </a:rPr>
                                  <m:t>1</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𝑗</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𝑝</m:t>
                                </m:r>
                              </m:e>
                            </m:mr>
                          </m:m>
                        </m:sub>
                      </m:sSub>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201920"/>
              </a:xfrm>
              <a:prstGeom prst="rect">
                <a:avLst/>
              </a:prstGeom>
              <a:blipFill>
                <a:blip r:embed="rId3"/>
                <a:stretch>
                  <a:fillRect l="-843" t="-1205" r="-1325"/>
                </a:stretch>
              </a:blipFill>
            </p:spPr>
            <p:txBody>
              <a:bodyPr/>
              <a:lstStyle/>
              <a:p>
                <a:r>
                  <a:rPr lang="fr-FR">
                    <a:noFill/>
                  </a:rPr>
                  <a:t> </a:t>
                </a:r>
              </a:p>
            </p:txBody>
          </p:sp>
        </mc:Fallback>
      </mc:AlternateContent>
    </p:spTree>
    <p:extLst>
      <p:ext uri="{BB962C8B-B14F-4D97-AF65-F5344CB8AC3E}">
        <p14:creationId xmlns:p14="http://schemas.microsoft.com/office/powerpoint/2010/main" val="1729530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235518"/>
              </a:xfrm>
              <a:prstGeom prst="rect">
                <a:avLst/>
              </a:prstGeom>
              <a:noFill/>
            </p:spPr>
            <p:txBody>
              <a:bodyPr wrap="square" rtlCol="0">
                <a:spAutoFit/>
              </a:bodyPr>
              <a:lstStyle/>
              <a:p>
                <a:r>
                  <a:rPr lang="fr-FR" sz="2400" b="1" dirty="0"/>
                  <a:t>Transposition d’une matrice : propriétés</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rPr>
                      <m:t>,</m:t>
                    </m:r>
                    <m:r>
                      <a:rPr lang="fr-FR" sz="2400" i="1">
                        <a:latin typeface="Cambria Math" panose="02040503050406030204" pitchFamily="18" charset="0"/>
                      </a:rPr>
                      <m:t>𝑞</m:t>
                    </m:r>
                    <m:r>
                      <a:rPr lang="fr-FR" sz="2400" i="1">
                        <a:latin typeface="Cambria Math" panose="02040503050406030204" pitchFamily="18" charset="0"/>
                      </a:rPr>
                      <m:t>,</m:t>
                    </m:r>
                    <m:r>
                      <a:rPr lang="fr-FR" sz="2400" i="1">
                        <a:latin typeface="Cambria Math" panose="02040503050406030204" pitchFamily="18" charset="0"/>
                      </a:rPr>
                      <m:t>𝑟</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r>
                      <a:rPr lang="fr-FR" sz="2400" i="1">
                        <a:latin typeface="Cambria Math" panose="02040503050406030204" pitchFamily="18" charset="0"/>
                      </a:rPr>
                      <m:t>𝐴</m:t>
                    </m:r>
                    <m:r>
                      <a:rPr lang="fr-FR" sz="2400" i="1">
                        <a:latin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𝑞</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a:t>
                </a:r>
                <a14:m>
                  <m:oMath xmlns:m="http://schemas.openxmlformats.org/officeDocument/2006/math">
                    <m:r>
                      <a:rPr lang="fr-FR" sz="2400" i="1">
                        <a:latin typeface="Cambria Math" panose="02040503050406030204" pitchFamily="18" charset="0"/>
                      </a:rPr>
                      <m:t>𝐵</m:t>
                    </m:r>
                    <m:r>
                      <a:rPr lang="fr-FR" sz="2400" i="1">
                        <a:latin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𝑞</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a:t>
                </a:r>
                <a14:m>
                  <m:oMath xmlns:m="http://schemas.openxmlformats.org/officeDocument/2006/math">
                    <m:r>
                      <a:rPr lang="fr-FR" sz="2400" i="1" smtClean="0">
                        <a:latin typeface="Cambria Math" panose="02040503050406030204" pitchFamily="18" charset="0"/>
                        <a:ea typeface="Cambria Math" panose="02040503050406030204" pitchFamily="18" charset="0"/>
                      </a:rPr>
                      <m:t>𝜆</m:t>
                    </m:r>
                    <m:r>
                      <a:rPr lang="fr-FR" sz="2400" i="1">
                        <a:latin typeface="Cambria Math" panose="02040503050406030204" pitchFamily="18" charset="0"/>
                      </a:rPr>
                      <m:t>∈</m:t>
                    </m:r>
                    <m:r>
                      <a:rPr lang="fr-FR" sz="2400" i="1" smtClean="0">
                        <a:latin typeface="Cambria Math" panose="02040503050406030204" pitchFamily="18" charset="0"/>
                        <a:ea typeface="Cambria Math" panose="02040503050406030204" pitchFamily="18" charset="0"/>
                      </a:rPr>
                      <m:t>ℝ</m:t>
                    </m:r>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14:m>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d>
                          <m:dPr>
                            <m:ctrlPr>
                              <a:rPr lang="fr-FR" sz="2400" i="1" smtClean="0">
                                <a:latin typeface="Cambria Math" panose="02040503050406030204" pitchFamily="18" charset="0"/>
                              </a:rPr>
                            </m:ctrlPr>
                          </m:dPr>
                          <m:e>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e>
                        </m:d>
                        <m:r>
                          <a:rPr lang="fr-FR" sz="2400" b="0" i="1" smtClean="0">
                            <a:latin typeface="Cambria Math" panose="02040503050406030204" pitchFamily="18" charset="0"/>
                          </a:rPr>
                          <m:t>=</m:t>
                        </m:r>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r>
                          <a:rPr lang="fr-FR" sz="2400" b="0" i="1" smtClean="0">
                            <a:latin typeface="Cambria Math" panose="02040503050406030204" pitchFamily="18" charset="0"/>
                          </a:rPr>
                          <m:t>+</m:t>
                        </m:r>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b="0" i="1" smtClean="0">
                                <a:latin typeface="Cambria Math" panose="02040503050406030204" pitchFamily="18" charset="0"/>
                              </a:rPr>
                              <m:t>𝐵</m:t>
                            </m:r>
                          </m:e>
                        </m:sPre>
                      </m:e>
                    </m:sPre>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d>
                          <m:dPr>
                            <m:ctrlPr>
                              <a:rPr lang="fr-FR" sz="2400" i="1" smtClean="0">
                                <a:latin typeface="Cambria Math" panose="02040503050406030204" pitchFamily="18" charset="0"/>
                              </a:rPr>
                            </m:ctrlPr>
                          </m:dPr>
                          <m:e>
                            <m:r>
                              <a:rPr lang="fr-FR" sz="240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𝐴</m:t>
                            </m:r>
                          </m:e>
                        </m:d>
                        <m:r>
                          <a:rPr lang="fr-FR" sz="2400" b="0" i="1" smtClean="0">
                            <a:latin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𝜆</m:t>
                        </m:r>
                        <m:r>
                          <a:rPr lang="fr-FR" sz="2400" b="0" i="1" smtClean="0">
                            <a:latin typeface="Cambria Math" panose="02040503050406030204" pitchFamily="18" charset="0"/>
                            <a:ea typeface="Cambria Math" panose="02040503050406030204" pitchFamily="18" charset="0"/>
                          </a:rPr>
                          <m:t>.</m:t>
                        </m:r>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e>
                    </m:sPre>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d>
                          <m:dPr>
                            <m:ctrlPr>
                              <a:rPr lang="fr-FR" sz="2400" i="1" smtClean="0">
                                <a:latin typeface="Cambria Math" panose="02040503050406030204" pitchFamily="18" charset="0"/>
                              </a:rPr>
                            </m:ctrlPr>
                          </m:dPr>
                          <m:e>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e>
                        </m:d>
                      </m:e>
                    </m:sPre>
                    <m:r>
                      <a:rPr lang="fr-FR" sz="2400" b="0" i="1" smtClean="0">
                        <a:latin typeface="Cambria Math" panose="02040503050406030204" pitchFamily="18" charset="0"/>
                      </a:rPr>
                      <m:t>=</m:t>
                    </m:r>
                    <m:r>
                      <a:rPr lang="fr-FR" sz="2400" b="0" i="1" smtClean="0">
                        <a:latin typeface="Cambria Math" panose="02040503050406030204" pitchFamily="18" charset="0"/>
                      </a:rPr>
                      <m:t>𝐴</m:t>
                    </m:r>
                  </m:oMath>
                </a14:m>
                <a:r>
                  <a:rPr lang="fr-FR" sz="2400" dirty="0"/>
                  <a:t>, </a:t>
                </a:r>
                <a:r>
                  <a:rPr lang="fr-FR" sz="2400" i="1" dirty="0"/>
                  <a:t>i.e.</a:t>
                </a:r>
                <a:r>
                  <a:rPr lang="fr-FR" sz="2400" dirty="0"/>
                  <a:t> la transposition est </a:t>
                </a:r>
                <a:r>
                  <a:rPr lang="fr-FR" sz="2400" b="1" dirty="0"/>
                  <a:t>involutive</a:t>
                </a:r>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 </a:t>
                </a:r>
                <a14:m>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d>
                          <m:dPr>
                            <m:ctrlPr>
                              <a:rPr lang="fr-FR" sz="2400" i="1" smtClean="0">
                                <a:latin typeface="Cambria Math" panose="02040503050406030204" pitchFamily="18" charset="0"/>
                              </a:rPr>
                            </m:ctrlPr>
                          </m:dPr>
                          <m:e>
                            <m:r>
                              <a:rPr lang="fr-FR" sz="2400" b="0" i="1" smtClean="0">
                                <a:latin typeface="Cambria Math" panose="02040503050406030204" pitchFamily="18" charset="0"/>
                              </a:rPr>
                              <m:t>𝐴𝐵</m:t>
                            </m:r>
                          </m:e>
                        </m:d>
                      </m:e>
                    </m:sPre>
                    <m:r>
                      <a:rPr lang="fr-FR" sz="2400" b="0" i="1" smtClean="0">
                        <a:latin typeface="Cambria Math" panose="02040503050406030204" pitchFamily="18" charset="0"/>
                      </a:rPr>
                      <m:t>=</m:t>
                    </m:r>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b="0" i="1" smtClean="0">
                            <a:latin typeface="Cambria Math" panose="02040503050406030204" pitchFamily="18" charset="0"/>
                          </a:rPr>
                          <m:t>𝐵</m:t>
                        </m:r>
                      </m:e>
                    </m:sPre>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235518"/>
              </a:xfrm>
              <a:prstGeom prst="rect">
                <a:avLst/>
              </a:prstGeom>
              <a:blipFill>
                <a:blip r:embed="rId2"/>
                <a:stretch>
                  <a:fillRect l="-843" t="-1194" b="-1194"/>
                </a:stretch>
              </a:blipFill>
            </p:spPr>
            <p:txBody>
              <a:bodyPr/>
              <a:lstStyle/>
              <a:p>
                <a:r>
                  <a:rPr lang="fr-FR">
                    <a:noFill/>
                  </a:rPr>
                  <a:t> </a:t>
                </a:r>
              </a:p>
            </p:txBody>
          </p:sp>
        </mc:Fallback>
      </mc:AlternateContent>
    </p:spTree>
    <p:extLst>
      <p:ext uri="{BB962C8B-B14F-4D97-AF65-F5344CB8AC3E}">
        <p14:creationId xmlns:p14="http://schemas.microsoft.com/office/powerpoint/2010/main" val="39336334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785652"/>
              </a:xfrm>
              <a:prstGeom prst="rect">
                <a:avLst/>
              </a:prstGeom>
              <a:noFill/>
            </p:spPr>
            <p:txBody>
              <a:bodyPr wrap="square" rtlCol="0">
                <a:spAutoFit/>
              </a:bodyPr>
              <a:lstStyle/>
              <a:p>
                <a:r>
                  <a:rPr lang="fr-FR" sz="2400" b="1" dirty="0"/>
                  <a:t>Matrices symétrique et antisymétrique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r>
                      <a:rPr lang="fr-FR" sz="2400" b="0" i="1" smtClean="0">
                        <a:latin typeface="Cambria Math" panose="02040503050406030204" pitchFamily="18" charset="0"/>
                      </a:rPr>
                      <m:t>=</m:t>
                    </m:r>
                    <m:r>
                      <a:rPr lang="fr-FR" sz="2400" b="0" i="1" smtClean="0">
                        <a:latin typeface="Cambria Math" panose="02040503050406030204" pitchFamily="18" charset="0"/>
                      </a:rPr>
                      <m:t>𝐴</m:t>
                    </m:r>
                  </m:oMath>
                </a14:m>
                <a:r>
                  <a:rPr lang="fr-FR" sz="2400" dirty="0"/>
                  <a:t>, on dit que </a:t>
                </a:r>
                <a14:m>
                  <m:oMath xmlns:m="http://schemas.openxmlformats.org/officeDocument/2006/math">
                    <m:r>
                      <a:rPr lang="fr-FR" sz="2400" b="0" i="1" smtClean="0">
                        <a:latin typeface="Cambria Math" panose="02040503050406030204" pitchFamily="18" charset="0"/>
                      </a:rPr>
                      <m:t>𝐴</m:t>
                    </m:r>
                  </m:oMath>
                </a14:m>
                <a:r>
                  <a:rPr lang="fr-FR" sz="2400" dirty="0"/>
                  <a:t> est symétrique.</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r>
                      <a:rPr lang="fr-FR" sz="2400" i="1">
                        <a:latin typeface="Cambria Math" panose="02040503050406030204" pitchFamily="18" charset="0"/>
                      </a:rPr>
                      <m:t>=</m:t>
                    </m:r>
                    <m:r>
                      <a:rPr lang="fr-FR" sz="2400" b="0" i="1" smtClean="0">
                        <a:latin typeface="Cambria Math" panose="02040503050406030204" pitchFamily="18" charset="0"/>
                      </a:rPr>
                      <m:t>−</m:t>
                    </m:r>
                    <m:r>
                      <a:rPr lang="fr-FR" sz="2400" i="1">
                        <a:latin typeface="Cambria Math" panose="02040503050406030204" pitchFamily="18" charset="0"/>
                      </a:rPr>
                      <m:t>𝐴</m:t>
                    </m:r>
                  </m:oMath>
                </a14:m>
                <a:r>
                  <a:rPr lang="fr-FR" sz="2400" dirty="0"/>
                  <a:t>, on dit que </a:t>
                </a:r>
                <a14:m>
                  <m:oMath xmlns:m="http://schemas.openxmlformats.org/officeDocument/2006/math">
                    <m:r>
                      <a:rPr lang="fr-FR" sz="2400" i="1">
                        <a:latin typeface="Cambria Math" panose="02040503050406030204" pitchFamily="18" charset="0"/>
                      </a:rPr>
                      <m:t>𝐴</m:t>
                    </m:r>
                  </m:oMath>
                </a14:m>
                <a:r>
                  <a:rPr lang="fr-FR" sz="2400" dirty="0"/>
                  <a:t> est antisymétrique.</a:t>
                </a:r>
              </a:p>
              <a:p>
                <a:pPr marL="342900" indent="-342900">
                  <a:buFont typeface="Arial" panose="020B0604020202020204" pitchFamily="34" charset="0"/>
                  <a:buChar char="•"/>
                </a:pPr>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785652"/>
              </a:xfrm>
              <a:prstGeom prst="rect">
                <a:avLst/>
              </a:prstGeom>
              <a:blipFill>
                <a:blip r:embed="rId3"/>
                <a:stretch>
                  <a:fillRect l="-843" t="-1338"/>
                </a:stretch>
              </a:blipFill>
            </p:spPr>
            <p:txBody>
              <a:bodyPr/>
              <a:lstStyle/>
              <a:p>
                <a:r>
                  <a:rPr lang="fr-FR">
                    <a:noFill/>
                  </a:rPr>
                  <a:t> </a:t>
                </a:r>
              </a:p>
            </p:txBody>
          </p:sp>
        </mc:Fallback>
      </mc:AlternateContent>
      <p:pic>
        <p:nvPicPr>
          <p:cNvPr id="5" name="Graphique 4" descr="Flocon de neige avec un remplissage uni">
            <a:extLst>
              <a:ext uri="{FF2B5EF4-FFF2-40B4-BE49-F238E27FC236}">
                <a16:creationId xmlns:a16="http://schemas.microsoft.com/office/drawing/2014/main" id="{EA10CA13-1195-5E48-A2A4-70AB2EE322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4054956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5033879"/>
              </a:xfrm>
              <a:prstGeom prst="rect">
                <a:avLst/>
              </a:prstGeom>
              <a:noFill/>
            </p:spPr>
            <p:txBody>
              <a:bodyPr wrap="square" rtlCol="0">
                <a:spAutoFit/>
              </a:bodyPr>
              <a:lstStyle/>
              <a:p>
                <a:r>
                  <a:rPr lang="fr-FR" sz="2400" b="1" dirty="0"/>
                  <a:t>Matrices symétrique et antisymétrique : exemple</a:t>
                </a:r>
              </a:p>
              <a:p>
                <a:endParaRPr lang="fr-FR" sz="2400" dirty="0"/>
              </a:p>
              <a:p>
                <a:pPr marL="342900" indent="-342900">
                  <a:buFont typeface="Arial" panose="020B0604020202020204" pitchFamily="34" charset="0"/>
                  <a:buChar char="•"/>
                </a:pPr>
                <a:r>
                  <a:rPr lang="fr-FR" sz="2400" dirty="0"/>
                  <a:t>Cette matrice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3</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est symétrique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3"/>
                                    <m:mcJc m:val="center"/>
                                  </m:mcPr>
                                </m:mc>
                              </m:mcs>
                              <m:ctrlPr>
                                <a:rPr lang="fr-FR" sz="2400" i="1" smtClean="0">
                                  <a:solidFill>
                                    <a:schemeClr val="tx1"/>
                                  </a:solidFill>
                                  <a:latin typeface="Cambria Math" panose="02040503050406030204" pitchFamily="18" charset="0"/>
                                </a:rPr>
                              </m:ctrlPr>
                            </m:mPr>
                            <m:mr>
                              <m:e>
                                <m:r>
                                  <m:rPr>
                                    <m:brk m:alnAt="7"/>
                                  </m:rPr>
                                  <a:rPr lang="fr-FR" sz="2400" i="1">
                                    <a:solidFill>
                                      <a:schemeClr val="tx1"/>
                                    </a:solidFill>
                                    <a:latin typeface="Cambria Math" panose="02040503050406030204" pitchFamily="18" charset="0"/>
                                  </a:rPr>
                                  <m:t>1</m:t>
                                </m:r>
                              </m:e>
                              <m:e>
                                <m:r>
                                  <a:rPr lang="fr-FR" sz="2400" b="0" i="1" smtClean="0">
                                    <a:solidFill>
                                      <a:schemeClr val="tx1"/>
                                    </a:solidFill>
                                    <a:latin typeface="Cambria Math" panose="02040503050406030204" pitchFamily="18" charset="0"/>
                                  </a:rPr>
                                  <m:t>2</m:t>
                                </m:r>
                              </m:e>
                              <m:e>
                                <m:r>
                                  <a:rPr lang="fr-FR" sz="2400" b="0" i="1" smtClean="0">
                                    <a:solidFill>
                                      <a:schemeClr val="tx1"/>
                                    </a:solidFill>
                                    <a:latin typeface="Cambria Math" panose="02040503050406030204" pitchFamily="18" charset="0"/>
                                  </a:rPr>
                                  <m:t>3</m:t>
                                </m:r>
                              </m:e>
                            </m:mr>
                            <m:mr>
                              <m:e>
                                <m:r>
                                  <a:rPr lang="fr-FR" sz="2400" b="0" i="1" smtClean="0">
                                    <a:solidFill>
                                      <a:schemeClr val="tx1"/>
                                    </a:solidFill>
                                    <a:latin typeface="Cambria Math" panose="02040503050406030204" pitchFamily="18" charset="0"/>
                                  </a:rPr>
                                  <m:t>2</m:t>
                                </m:r>
                              </m:e>
                              <m:e>
                                <m:r>
                                  <a:rPr lang="fr-FR" sz="2400" b="0" i="1" smtClean="0">
                                    <a:solidFill>
                                      <a:schemeClr val="tx1"/>
                                    </a:solidFill>
                                    <a:latin typeface="Cambria Math" panose="02040503050406030204" pitchFamily="18" charset="0"/>
                                  </a:rPr>
                                  <m:t>−1</m:t>
                                </m:r>
                                <m:r>
                                  <a:rPr lang="fr-FR" sz="2400" i="1">
                                    <a:solidFill>
                                      <a:schemeClr val="tx1"/>
                                    </a:solidFill>
                                    <a:latin typeface="Cambria Math" panose="02040503050406030204" pitchFamily="18" charset="0"/>
                                  </a:rPr>
                                  <m:t>2</m:t>
                                </m:r>
                              </m:e>
                              <m:e>
                                <m:r>
                                  <a:rPr lang="fr-FR" sz="2400" b="0" i="1" smtClean="0">
                                    <a:solidFill>
                                      <a:schemeClr val="tx1"/>
                                    </a:solidFill>
                                    <a:latin typeface="Cambria Math" panose="02040503050406030204" pitchFamily="18" charset="0"/>
                                  </a:rPr>
                                  <m:t>7</m:t>
                                </m:r>
                              </m:e>
                            </m:mr>
                            <m:mr>
                              <m:e>
                                <m:r>
                                  <a:rPr lang="fr-FR" sz="2400" i="1">
                                    <a:solidFill>
                                      <a:schemeClr val="tx1"/>
                                    </a:solidFill>
                                    <a:latin typeface="Cambria Math" panose="02040503050406030204" pitchFamily="18" charset="0"/>
                                  </a:rPr>
                                  <m:t>3</m:t>
                                </m:r>
                              </m:e>
                              <m:e>
                                <m:r>
                                  <a:rPr lang="fr-FR" sz="2400" b="0" i="1" smtClean="0">
                                    <a:solidFill>
                                      <a:schemeClr val="tx1"/>
                                    </a:solidFill>
                                    <a:latin typeface="Cambria Math" panose="02040503050406030204" pitchFamily="18" charset="0"/>
                                  </a:rPr>
                                  <m:t>7</m:t>
                                </m:r>
                              </m:e>
                              <m:e>
                                <m:r>
                                  <a:rPr lang="fr-FR" sz="2400" b="0" i="1" smtClean="0">
                                    <a:solidFill>
                                      <a:schemeClr val="tx1"/>
                                    </a:solidFill>
                                    <a:latin typeface="Cambria Math" panose="02040503050406030204" pitchFamily="18" charset="0"/>
                                  </a:rPr>
                                  <m:t>0</m:t>
                                </m:r>
                              </m:e>
                            </m:mr>
                          </m:m>
                        </m:e>
                      </m:d>
                    </m:oMath>
                  </m:oMathPara>
                </a14:m>
                <a:endParaRPr lang="fr-FR" sz="2400" dirty="0"/>
              </a:p>
              <a:p>
                <a:endParaRPr lang="fr-FR" sz="2400" dirty="0"/>
              </a:p>
              <a:p>
                <a:pPr marL="342900" indent="-342900">
                  <a:buFont typeface="Arial" panose="020B0604020202020204" pitchFamily="34" charset="0"/>
                  <a:buChar char="•"/>
                </a:pPr>
                <a:r>
                  <a:rPr lang="fr-FR" sz="2400" dirty="0"/>
                  <a:t>Cette matrice </a:t>
                </a:r>
                <a14:m>
                  <m:oMath xmlns:m="http://schemas.openxmlformats.org/officeDocument/2006/math">
                    <m:r>
                      <a:rPr lang="fr-FR" sz="2400" b="0" i="1" smtClean="0">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4</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est antisymétrique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4"/>
                                    <m:mcJc m:val="center"/>
                                  </m:mcPr>
                                </m:mc>
                              </m:mcs>
                              <m:ctrlPr>
                                <a:rPr lang="fr-FR" sz="2400" i="1">
                                  <a:latin typeface="Cambria Math" panose="02040503050406030204" pitchFamily="18" charset="0"/>
                                </a:rPr>
                              </m:ctrlPr>
                            </m:mPr>
                            <m:mr>
                              <m:e>
                                <m:r>
                                  <a:rPr lang="fr-FR" sz="2400" b="0" i="1" smtClean="0">
                                    <a:latin typeface="Cambria Math" panose="02040503050406030204" pitchFamily="18" charset="0"/>
                                  </a:rPr>
                                  <m:t>0</m:t>
                                </m:r>
                              </m:e>
                              <m:e>
                                <m:r>
                                  <a:rPr lang="fr-FR" sz="2400" i="1">
                                    <a:latin typeface="Cambria Math" panose="02040503050406030204" pitchFamily="18" charset="0"/>
                                  </a:rPr>
                                  <m:t>2</m:t>
                                </m:r>
                              </m:e>
                              <m:e>
                                <m:r>
                                  <a:rPr lang="fr-FR" sz="2400" i="1">
                                    <a:latin typeface="Cambria Math" panose="02040503050406030204" pitchFamily="18" charset="0"/>
                                  </a:rPr>
                                  <m:t>3</m:t>
                                </m:r>
                              </m:e>
                              <m:e>
                                <m:r>
                                  <a:rPr lang="fr-FR" sz="2400" b="0" i="1" smtClean="0">
                                    <a:latin typeface="Cambria Math" panose="02040503050406030204" pitchFamily="18" charset="0"/>
                                  </a:rPr>
                                  <m:t>4</m:t>
                                </m:r>
                              </m:e>
                            </m:mr>
                            <m:mr>
                              <m:e>
                                <m:r>
                                  <a:rPr lang="fr-FR" sz="2400" b="0" i="1" smtClean="0">
                                    <a:latin typeface="Cambria Math" panose="02040503050406030204" pitchFamily="18" charset="0"/>
                                  </a:rPr>
                                  <m:t>−2</m:t>
                                </m:r>
                              </m:e>
                              <m:e>
                                <m:r>
                                  <a:rPr lang="fr-FR" sz="2400" b="0" i="1" smtClean="0">
                                    <a:latin typeface="Cambria Math" panose="02040503050406030204" pitchFamily="18" charset="0"/>
                                  </a:rPr>
                                  <m:t>0</m:t>
                                </m:r>
                              </m:e>
                              <m:e>
                                <m:r>
                                  <a:rPr lang="fr-FR" sz="2400" b="0" i="1" smtClean="0">
                                    <a:latin typeface="Cambria Math" panose="02040503050406030204" pitchFamily="18" charset="0"/>
                                  </a:rPr>
                                  <m:t>−1</m:t>
                                </m:r>
                              </m:e>
                              <m:e>
                                <m:r>
                                  <a:rPr lang="fr-FR" sz="2400" b="0" i="1" smtClean="0">
                                    <a:latin typeface="Cambria Math" panose="02040503050406030204" pitchFamily="18" charset="0"/>
                                  </a:rPr>
                                  <m:t>7</m:t>
                                </m:r>
                              </m:e>
                            </m:mr>
                            <m:mr>
                              <m:e>
                                <m:r>
                                  <a:rPr lang="fr-FR" sz="2400" b="0" i="1" smtClean="0">
                                    <a:latin typeface="Cambria Math" panose="02040503050406030204" pitchFamily="18" charset="0"/>
                                  </a:rPr>
                                  <m:t>−3</m:t>
                                </m:r>
                              </m:e>
                              <m:e>
                                <m:r>
                                  <a:rPr lang="fr-FR" sz="2400" i="1">
                                    <a:latin typeface="Cambria Math" panose="02040503050406030204" pitchFamily="18" charset="0"/>
                                  </a:rPr>
                                  <m:t>1</m:t>
                                </m:r>
                              </m:e>
                              <m:e>
                                <m:r>
                                  <a:rPr lang="fr-FR" sz="2400" b="0" i="1" smtClean="0">
                                    <a:latin typeface="Cambria Math" panose="02040503050406030204" pitchFamily="18" charset="0"/>
                                  </a:rPr>
                                  <m:t>0</m:t>
                                </m:r>
                              </m:e>
                              <m:e>
                                <m:r>
                                  <a:rPr lang="fr-FR" sz="2400" b="0" i="1" smtClean="0">
                                    <a:latin typeface="Cambria Math" panose="02040503050406030204" pitchFamily="18" charset="0"/>
                                  </a:rPr>
                                  <m:t>−6</m:t>
                                </m:r>
                              </m:e>
                            </m:mr>
                            <m:mr>
                              <m:e>
                                <m:r>
                                  <a:rPr lang="fr-FR" sz="2400" b="0" i="1" smtClean="0">
                                    <a:latin typeface="Cambria Math" panose="02040503050406030204" pitchFamily="18" charset="0"/>
                                  </a:rPr>
                                  <m:t>−4</m:t>
                                </m:r>
                              </m:e>
                              <m:e>
                                <m:r>
                                  <a:rPr lang="fr-FR" sz="2400" b="0" i="1" smtClean="0">
                                    <a:latin typeface="Cambria Math" panose="02040503050406030204" pitchFamily="18" charset="0"/>
                                  </a:rPr>
                                  <m:t>−</m:t>
                                </m:r>
                                <m:r>
                                  <a:rPr lang="fr-FR" sz="2400" i="1">
                                    <a:latin typeface="Cambria Math" panose="02040503050406030204" pitchFamily="18" charset="0"/>
                                  </a:rPr>
                                  <m:t>7</m:t>
                                </m:r>
                              </m:e>
                              <m:e>
                                <m:r>
                                  <a:rPr lang="fr-FR" sz="2400" b="0" i="1" smtClean="0">
                                    <a:latin typeface="Cambria Math" panose="02040503050406030204" pitchFamily="18" charset="0"/>
                                  </a:rPr>
                                  <m:t>6</m:t>
                                </m:r>
                              </m:e>
                              <m:e>
                                <m:r>
                                  <a:rPr lang="fr-FR" sz="2400" b="0" i="1" smtClean="0">
                                    <a:latin typeface="Cambria Math" panose="02040503050406030204" pitchFamily="18" charset="0"/>
                                  </a:rPr>
                                  <m:t>0</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5033879"/>
              </a:xfrm>
              <a:prstGeom prst="rect">
                <a:avLst/>
              </a:prstGeom>
              <a:blipFill>
                <a:blip r:embed="rId2"/>
                <a:stretch>
                  <a:fillRect l="-843" t="-1005"/>
                </a:stretch>
              </a:blipFill>
            </p:spPr>
            <p:txBody>
              <a:bodyPr/>
              <a:lstStyle/>
              <a:p>
                <a:r>
                  <a:rPr lang="fr-FR">
                    <a:noFill/>
                  </a:rPr>
                  <a:t> </a:t>
                </a:r>
              </a:p>
            </p:txBody>
          </p:sp>
        </mc:Fallback>
      </mc:AlternateContent>
    </p:spTree>
    <p:extLst>
      <p:ext uri="{BB962C8B-B14F-4D97-AF65-F5344CB8AC3E}">
        <p14:creationId xmlns:p14="http://schemas.microsoft.com/office/powerpoint/2010/main" val="36685837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2308324"/>
              </a:xfrm>
              <a:prstGeom prst="rect">
                <a:avLst/>
              </a:prstGeom>
              <a:noFill/>
            </p:spPr>
            <p:txBody>
              <a:bodyPr wrap="square" rtlCol="0">
                <a:spAutoFit/>
              </a:bodyPr>
              <a:lstStyle/>
              <a:p>
                <a:r>
                  <a:rPr lang="fr-FR" sz="2400" b="1" dirty="0"/>
                  <a:t>Matrice antisymétrique : propriété</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r>
                      <a:rPr lang="fr-FR" sz="2400" b="0" i="1" smtClean="0">
                        <a:latin typeface="Cambria Math" panose="02040503050406030204" pitchFamily="18" charset="0"/>
                      </a:rPr>
                      <m:t>𝐴</m:t>
                    </m:r>
                  </m:oMath>
                </a14:m>
                <a:r>
                  <a:rPr lang="fr-FR" sz="2400" dirty="0"/>
                  <a:t> est antisymétrique alors ses coefficients diagonaux sont nuls.</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2308324"/>
              </a:xfrm>
              <a:prstGeom prst="rect">
                <a:avLst/>
              </a:prstGeom>
              <a:blipFill>
                <a:blip r:embed="rId2"/>
                <a:stretch>
                  <a:fillRect l="-843" t="-2186" b="-4918"/>
                </a:stretch>
              </a:blipFill>
            </p:spPr>
            <p:txBody>
              <a:bodyPr/>
              <a:lstStyle/>
              <a:p>
                <a:r>
                  <a:rPr lang="fr-FR">
                    <a:noFill/>
                  </a:rPr>
                  <a:t> </a:t>
                </a:r>
              </a:p>
            </p:txBody>
          </p:sp>
        </mc:Fallback>
      </mc:AlternateContent>
      <p:pic>
        <p:nvPicPr>
          <p:cNvPr id="5" name="Graphique 4" descr="Sphères de Harvey 0% avec un remplissage uni">
            <a:extLst>
              <a:ext uri="{FF2B5EF4-FFF2-40B4-BE49-F238E27FC236}">
                <a16:creationId xmlns:a16="http://schemas.microsoft.com/office/drawing/2014/main" id="{0B26CBB4-6D3F-2F4E-8050-B9997F5759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19357862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432543"/>
              </a:xfrm>
              <a:prstGeom prst="rect">
                <a:avLst/>
              </a:prstGeom>
              <a:noFill/>
            </p:spPr>
            <p:txBody>
              <a:bodyPr wrap="square" rtlCol="0">
                <a:spAutoFit/>
              </a:bodyPr>
              <a:lstStyle/>
              <a:p>
                <a:r>
                  <a:rPr lang="fr-FR" sz="2400" b="1" dirty="0"/>
                  <a:t>Matrice antisymétrique : preuve de la propriété</a:t>
                </a:r>
              </a:p>
              <a:p>
                <a:endParaRPr lang="fr-FR" sz="2400" dirty="0"/>
              </a:p>
              <a:p>
                <a:pPr marL="342900" indent="-342900">
                  <a:buFont typeface="Arial" panose="020B0604020202020204" pitchFamily="34" charset="0"/>
                  <a:buChar char="•"/>
                </a:pPr>
                <a:r>
                  <a:rPr lang="fr-FR" sz="2400" dirty="0"/>
                  <a:t>L’égalité </a:t>
                </a:r>
                <a14:m>
                  <m:oMath xmlns:m="http://schemas.openxmlformats.org/officeDocument/2006/math">
                    <m:sPre>
                      <m:sPrePr>
                        <m:ctrlPr>
                          <a:rPr lang="fr-FR" sz="2400" i="1">
                            <a:latin typeface="Cambria Math" panose="02040503050406030204" pitchFamily="18" charset="0"/>
                          </a:rPr>
                        </m:ctrlPr>
                      </m:sPrePr>
                      <m:sub>
                        <m:r>
                          <a:rPr lang="fr-FR" sz="2400" i="1">
                            <a:latin typeface="Cambria Math" panose="02040503050406030204" pitchFamily="18" charset="0"/>
                          </a:rPr>
                          <m:t> </m:t>
                        </m:r>
                      </m:sub>
                      <m:sup>
                        <m:r>
                          <a:rPr lang="fr-FR" sz="2400" i="1">
                            <a:latin typeface="Cambria Math" panose="02040503050406030204" pitchFamily="18" charset="0"/>
                          </a:rPr>
                          <m:t>𝑡</m:t>
                        </m:r>
                      </m:sup>
                      <m:e>
                        <m:r>
                          <a:rPr lang="fr-FR" sz="2400" i="1">
                            <a:latin typeface="Cambria Math" panose="02040503050406030204" pitchFamily="18" charset="0"/>
                          </a:rPr>
                          <m:t>𝐴</m:t>
                        </m:r>
                      </m:e>
                    </m:sPre>
                    <m:r>
                      <a:rPr lang="fr-FR" sz="2400" i="1">
                        <a:latin typeface="Cambria Math" panose="02040503050406030204" pitchFamily="18" charset="0"/>
                      </a:rPr>
                      <m:t>=−</m:t>
                    </m:r>
                    <m:r>
                      <a:rPr lang="fr-FR" sz="2400" i="1">
                        <a:latin typeface="Cambria Math" panose="02040503050406030204" pitchFamily="18" charset="0"/>
                      </a:rPr>
                      <m:t>𝐴</m:t>
                    </m:r>
                  </m:oMath>
                </a14:m>
                <a:r>
                  <a:rPr lang="fr-FR" sz="2400" dirty="0"/>
                  <a:t> implique en particulier que </a:t>
                </a:r>
              </a:p>
              <a:p>
                <a:pPr marL="342900" indent="-342900">
                  <a:buFont typeface="Arial" panose="020B0604020202020204" pitchFamily="34" charset="0"/>
                  <a:buChar char="•"/>
                </a:pPr>
                <a:endParaRPr lang="fr-FR" sz="240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fr-FR" sz="240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 1≤</m:t>
                      </m:r>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𝑛</m:t>
                      </m:r>
                      <m:r>
                        <a:rPr lang="fr-FR" sz="2400" b="0" i="1" smtClean="0">
                          <a:latin typeface="Cambria Math" panose="02040503050406030204" pitchFamily="18" charset="0"/>
                          <a:ea typeface="Cambria Math" panose="02040503050406030204" pitchFamily="18" charset="0"/>
                        </a:rPr>
                        <m:t>, </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𝑎</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𝑖</m:t>
                          </m:r>
                        </m:sub>
                      </m:sSub>
                      <m:r>
                        <a:rPr lang="fr-FR" sz="2400" b="0" i="1" smtClean="0">
                          <a:latin typeface="Cambria Math" panose="02040503050406030204" pitchFamily="18" charset="0"/>
                          <a:ea typeface="Cambria Math" panose="02040503050406030204" pitchFamily="18" charset="0"/>
                        </a:rPr>
                        <m:t>=−</m:t>
                      </m:r>
                      <m:sSub>
                        <m:sSubPr>
                          <m:ctrlPr>
                            <a:rPr lang="fr-FR" sz="2400" b="0" i="1" smtClean="0">
                              <a:latin typeface="Cambria Math" panose="02040503050406030204" pitchFamily="18" charset="0"/>
                              <a:ea typeface="Cambria Math" panose="02040503050406030204" pitchFamily="18" charset="0"/>
                            </a:rPr>
                          </m:ctrlPr>
                        </m:sSubPr>
                        <m:e>
                          <m:r>
                            <a:rPr lang="fr-FR" sz="2400" b="0" i="1" smtClean="0">
                              <a:latin typeface="Cambria Math" panose="02040503050406030204" pitchFamily="18" charset="0"/>
                              <a:ea typeface="Cambria Math" panose="02040503050406030204" pitchFamily="18" charset="0"/>
                            </a:rPr>
                            <m:t>𝑎</m:t>
                          </m:r>
                        </m:e>
                        <m:sub>
                          <m:r>
                            <a:rPr lang="fr-FR" sz="2400" b="0" i="1" smtClean="0">
                              <a:latin typeface="Cambria Math" panose="02040503050406030204" pitchFamily="18" charset="0"/>
                              <a:ea typeface="Cambria Math" panose="02040503050406030204" pitchFamily="18" charset="0"/>
                            </a:rPr>
                            <m:t>𝑖</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𝑖</m:t>
                          </m:r>
                        </m:sub>
                      </m:sSub>
                    </m:oMath>
                  </m:oMathPara>
                </a14:m>
                <a:endParaRPr lang="fr-FR" sz="2400" dirty="0"/>
              </a:p>
              <a:p>
                <a:endParaRPr lang="fr-FR" sz="2400" dirty="0"/>
              </a:p>
              <a:p>
                <a:pPr marL="342900" indent="-342900">
                  <a:buFont typeface="Arial" panose="020B0604020202020204" pitchFamily="34" charset="0"/>
                  <a:buChar char="•"/>
                </a:pPr>
                <a:r>
                  <a:rPr lang="fr-FR" sz="2400" dirty="0"/>
                  <a:t>Ce qui signifie bien sûr que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ea typeface="Cambria Math" panose="02040503050406030204" pitchFamily="18" charset="0"/>
                        </a:rPr>
                        <m:t>∀ 1≤</m:t>
                      </m:r>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 </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𝑎</m:t>
                          </m:r>
                        </m:e>
                        <m:sub>
                          <m:r>
                            <a:rPr lang="fr-FR" sz="2400" i="1">
                              <a:latin typeface="Cambria Math" panose="02040503050406030204" pitchFamily="18" charset="0"/>
                              <a:ea typeface="Cambria Math" panose="02040503050406030204" pitchFamily="18" charset="0"/>
                            </a:rPr>
                            <m:t>𝑖</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𝑖</m:t>
                          </m:r>
                        </m:sub>
                      </m:sSub>
                      <m:r>
                        <a:rPr lang="fr-FR" sz="2400" b="0" i="1" smtClean="0">
                          <a:latin typeface="Cambria Math" panose="02040503050406030204" pitchFamily="18" charset="0"/>
                          <a:ea typeface="Cambria Math" panose="02040503050406030204" pitchFamily="18" charset="0"/>
                        </a:rPr>
                        <m:t>=0</m:t>
                      </m:r>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432543"/>
              </a:xfrm>
              <a:prstGeom prst="rect">
                <a:avLst/>
              </a:prstGeom>
              <a:blipFill>
                <a:blip r:embed="rId2"/>
                <a:stretch>
                  <a:fillRect l="-843" t="-1471" b="-1471"/>
                </a:stretch>
              </a:blipFill>
            </p:spPr>
            <p:txBody>
              <a:bodyPr/>
              <a:lstStyle/>
              <a:p>
                <a:r>
                  <a:rPr lang="fr-FR">
                    <a:noFill/>
                  </a:rPr>
                  <a:t> </a:t>
                </a:r>
              </a:p>
            </p:txBody>
          </p:sp>
        </mc:Fallback>
      </mc:AlternateContent>
    </p:spTree>
    <p:extLst>
      <p:ext uri="{BB962C8B-B14F-4D97-AF65-F5344CB8AC3E}">
        <p14:creationId xmlns:p14="http://schemas.microsoft.com/office/powerpoint/2010/main" val="38490946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416320"/>
              </a:xfrm>
              <a:prstGeom prst="rect">
                <a:avLst/>
              </a:prstGeom>
              <a:noFill/>
            </p:spPr>
            <p:txBody>
              <a:bodyPr wrap="square" rtlCol="0">
                <a:spAutoFit/>
              </a:bodyPr>
              <a:lstStyle/>
              <a:p>
                <a:r>
                  <a:rPr lang="fr-FR" sz="2400" b="1" dirty="0"/>
                  <a:t>Matrice inversible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dit que </a:t>
                </a:r>
                <a14:m>
                  <m:oMath xmlns:m="http://schemas.openxmlformats.org/officeDocument/2006/math">
                    <m:r>
                      <a:rPr lang="fr-FR" sz="2400" b="0" i="1" smtClean="0">
                        <a:latin typeface="Cambria Math" panose="02040503050406030204" pitchFamily="18" charset="0"/>
                      </a:rPr>
                      <m:t>𝐴</m:t>
                    </m:r>
                  </m:oMath>
                </a14:m>
                <a:r>
                  <a:rPr lang="fr-FR" sz="2400" dirty="0"/>
                  <a:t> est inversible dans </a:t>
                </a:r>
                <a14:m>
                  <m:oMath xmlns:m="http://schemas.openxmlformats.org/officeDocument/2006/math">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s’il existe une matrice </a:t>
                </a:r>
                <a14:m>
                  <m:oMath xmlns:m="http://schemas.openxmlformats.org/officeDocument/2006/math">
                    <m:r>
                      <a:rPr lang="fr-FR" sz="2400" b="0" i="1" smtClean="0">
                        <a:latin typeface="Cambria Math" panose="02040503050406030204" pitchFamily="18" charset="0"/>
                      </a:rPr>
                      <m:t>𝐵</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telle que </a:t>
                </a:r>
              </a:p>
              <a:p>
                <a:pPr algn="ct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𝐴𝐵</m:t>
                      </m:r>
                      <m:r>
                        <a:rPr lang="fr-FR" sz="2400" b="0" i="1" smtClean="0">
                          <a:latin typeface="Cambria Math" panose="02040503050406030204" pitchFamily="18" charset="0"/>
                        </a:rPr>
                        <m:t>=</m:t>
                      </m:r>
                      <m:r>
                        <a:rPr lang="fr-FR" sz="2400" b="0" i="1" smtClean="0">
                          <a:latin typeface="Cambria Math" panose="02040503050406030204" pitchFamily="18" charset="0"/>
                        </a:rPr>
                        <m:t>𝐵𝐴</m:t>
                      </m:r>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𝑛</m:t>
                          </m:r>
                        </m:sub>
                      </m:sSub>
                    </m:oMath>
                  </m:oMathPara>
                </a14:m>
                <a:endParaRPr lang="fr-FR" sz="2400" dirty="0"/>
              </a:p>
              <a:p>
                <a:pPr algn="ctr"/>
                <a:endParaRPr lang="fr-FR" sz="2400" dirty="0"/>
              </a:p>
              <a:p>
                <a:pPr marL="342900" indent="-342900">
                  <a:buFont typeface="Arial" panose="020B0604020202020204" pitchFamily="34" charset="0"/>
                  <a:buChar char="•"/>
                </a:pPr>
                <a:r>
                  <a:rPr lang="fr-FR" sz="2400" dirty="0"/>
                  <a:t>La matrice </a:t>
                </a:r>
                <a14:m>
                  <m:oMath xmlns:m="http://schemas.openxmlformats.org/officeDocument/2006/math">
                    <m:r>
                      <a:rPr lang="fr-FR" sz="2400" b="0" i="1" smtClean="0">
                        <a:latin typeface="Cambria Math" panose="02040503050406030204" pitchFamily="18" charset="0"/>
                      </a:rPr>
                      <m:t>𝐵</m:t>
                    </m:r>
                  </m:oMath>
                </a14:m>
                <a:r>
                  <a:rPr lang="fr-FR" sz="2400" dirty="0"/>
                  <a:t> est alors notée </a:t>
                </a:r>
                <a14:m>
                  <m:oMath xmlns:m="http://schemas.openxmlformats.org/officeDocument/2006/math">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oMath>
                </a14:m>
                <a:r>
                  <a:rPr lang="fr-FR" sz="2400" dirty="0"/>
                  <a:t> et s’appelle l’</a:t>
                </a:r>
                <a:r>
                  <a:rPr lang="fr-FR" sz="2400" b="1" dirty="0"/>
                  <a:t>inverse</a:t>
                </a:r>
                <a:r>
                  <a:rPr lang="fr-FR" sz="2400" dirty="0"/>
                  <a:t> de </a:t>
                </a:r>
                <a14:m>
                  <m:oMath xmlns:m="http://schemas.openxmlformats.org/officeDocument/2006/math">
                    <m:r>
                      <a:rPr lang="fr-FR" sz="2400" b="0" i="1" smtClean="0">
                        <a:latin typeface="Cambria Math" panose="02040503050406030204" pitchFamily="18" charset="0"/>
                      </a:rPr>
                      <m:t>𝐴</m:t>
                    </m:r>
                  </m:oMath>
                </a14:m>
                <a:r>
                  <a:rPr lang="fr-FR" sz="2400" dirty="0"/>
                  <a:t>. </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416320"/>
              </a:xfrm>
              <a:prstGeom prst="rect">
                <a:avLst/>
              </a:prstGeom>
              <a:blipFill>
                <a:blip r:embed="rId3"/>
                <a:stretch>
                  <a:fillRect l="-843" t="-1481" b="-3333"/>
                </a:stretch>
              </a:blipFill>
            </p:spPr>
            <p:txBody>
              <a:bodyPr/>
              <a:lstStyle/>
              <a:p>
                <a:r>
                  <a:rPr lang="fr-FR">
                    <a:noFill/>
                  </a:rPr>
                  <a:t> </a:t>
                </a:r>
              </a:p>
            </p:txBody>
          </p:sp>
        </mc:Fallback>
      </mc:AlternateContent>
      <p:pic>
        <p:nvPicPr>
          <p:cNvPr id="5" name="Graphique 4" descr="Transférer avec un remplissage uni">
            <a:extLst>
              <a:ext uri="{FF2B5EF4-FFF2-40B4-BE49-F238E27FC236}">
                <a16:creationId xmlns:a16="http://schemas.microsoft.com/office/drawing/2014/main" id="{24E70F97-B220-6942-9E4E-E23A6C45EA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39621385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785652"/>
              </a:xfrm>
              <a:prstGeom prst="rect">
                <a:avLst/>
              </a:prstGeom>
              <a:noFill/>
            </p:spPr>
            <p:txBody>
              <a:bodyPr wrap="square" rtlCol="0">
                <a:spAutoFit/>
              </a:bodyPr>
              <a:lstStyle/>
              <a:p>
                <a:r>
                  <a:rPr lang="fr-FR" sz="2400" b="1" dirty="0"/>
                  <a:t>Matrice inversible : remarques</a:t>
                </a:r>
              </a:p>
              <a:p>
                <a:endParaRPr lang="fr-FR" sz="2400" dirty="0"/>
              </a:p>
              <a:p>
                <a:pPr marL="342900" indent="-342900">
                  <a:buFont typeface="Arial" panose="020B0604020202020204" pitchFamily="34" charset="0"/>
                  <a:buChar char="•"/>
                </a:pPr>
                <a:r>
                  <a:rPr lang="fr-FR" sz="2400" dirty="0"/>
                  <a:t>Toutes les matrices ne sont pas inversibles, la matrice nulle ne l'est par exemple clairement pas.</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Ce concept d’inversibilité est formellement le même que celui des nombres réels.</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Rappelons en effet qu’un réel </a:t>
                </a:r>
                <a14:m>
                  <m:oMath xmlns:m="http://schemas.openxmlformats.org/officeDocument/2006/math">
                    <m:r>
                      <a:rPr lang="fr-FR" sz="2400" b="0" i="1" smtClean="0">
                        <a:latin typeface="Cambria Math" panose="02040503050406030204" pitchFamily="18" charset="0"/>
                      </a:rPr>
                      <m:t>𝑥</m:t>
                    </m:r>
                  </m:oMath>
                </a14:m>
                <a:r>
                  <a:rPr lang="fr-FR" sz="2400" dirty="0"/>
                  <a:t> est inversible si et seulement si il existe un réel </a:t>
                </a:r>
                <a14:m>
                  <m:oMath xmlns:m="http://schemas.openxmlformats.org/officeDocument/2006/math">
                    <m:r>
                      <a:rPr lang="fr-FR" sz="2400" b="0" i="1" smtClean="0">
                        <a:latin typeface="Cambria Math" panose="02040503050406030204" pitchFamily="18" charset="0"/>
                      </a:rPr>
                      <m:t>𝑦</m:t>
                    </m:r>
                  </m:oMath>
                </a14:m>
                <a:r>
                  <a:rPr lang="fr-FR" sz="2400" dirty="0"/>
                  <a:t> tel que </a:t>
                </a:r>
                <a14:m>
                  <m:oMath xmlns:m="http://schemas.openxmlformats.org/officeDocument/2006/math">
                    <m:r>
                      <a:rPr lang="fr-FR" sz="2400" b="0" i="1" smtClean="0">
                        <a:latin typeface="Cambria Math" panose="02040503050406030204" pitchFamily="18" charset="0"/>
                      </a:rPr>
                      <m:t>𝑥𝑦</m:t>
                    </m:r>
                    <m:r>
                      <a:rPr lang="fr-FR" sz="2400" b="0" i="1" smtClean="0">
                        <a:latin typeface="Cambria Math" panose="02040503050406030204" pitchFamily="18" charset="0"/>
                      </a:rPr>
                      <m:t>=</m:t>
                    </m:r>
                    <m:r>
                      <a:rPr lang="fr-FR" sz="2400" b="0" i="1" smtClean="0">
                        <a:latin typeface="Cambria Math" panose="02040503050406030204" pitchFamily="18" charset="0"/>
                      </a:rPr>
                      <m:t>𝑦𝑥</m:t>
                    </m:r>
                    <m:r>
                      <a:rPr lang="fr-FR" sz="2400" b="0" i="1" smtClean="0">
                        <a:latin typeface="Cambria Math" panose="02040503050406030204" pitchFamily="18" charset="0"/>
                      </a:rPr>
                      <m:t>=1</m:t>
                    </m:r>
                    <m:r>
                      <a:rPr lang="fr-FR" sz="2400" b="0" i="0" smtClean="0">
                        <a:latin typeface="Cambria Math" panose="02040503050406030204" pitchFamily="18" charset="0"/>
                      </a:rPr>
                      <m:t>.</m:t>
                    </m:r>
                  </m:oMath>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785652"/>
              </a:xfrm>
              <a:prstGeom prst="rect">
                <a:avLst/>
              </a:prstGeom>
              <a:blipFill>
                <a:blip r:embed="rId3"/>
                <a:stretch>
                  <a:fillRect l="-843" t="-1338" b="-3010"/>
                </a:stretch>
              </a:blipFill>
            </p:spPr>
            <p:txBody>
              <a:bodyPr/>
              <a:lstStyle/>
              <a:p>
                <a:r>
                  <a:rPr lang="fr-FR">
                    <a:noFill/>
                  </a:rPr>
                  <a:t> </a:t>
                </a:r>
              </a:p>
            </p:txBody>
          </p:sp>
        </mc:Fallback>
      </mc:AlternateContent>
    </p:spTree>
    <p:extLst>
      <p:ext uri="{BB962C8B-B14F-4D97-AF65-F5344CB8AC3E}">
        <p14:creationId xmlns:p14="http://schemas.microsoft.com/office/powerpoint/2010/main" val="2211979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454809"/>
              </a:xfrm>
              <a:prstGeom prst="rect">
                <a:avLst/>
              </a:prstGeom>
              <a:noFill/>
            </p:spPr>
            <p:txBody>
              <a:bodyPr wrap="square" rtlCol="0">
                <a:spAutoFit/>
              </a:bodyPr>
              <a:lstStyle/>
              <a:p>
                <a:r>
                  <a:rPr lang="fr-FR" sz="2400" b="1" dirty="0"/>
                  <a:t>Matrice inversible : exemple</a:t>
                </a:r>
              </a:p>
              <a:p>
                <a:endParaRPr lang="fr-FR" sz="2400" dirty="0"/>
              </a:p>
              <a:p>
                <a:pPr marL="342900" indent="-342900">
                  <a:buFont typeface="Arial" panose="020B0604020202020204" pitchFamily="34" charset="0"/>
                  <a:buChar char="•"/>
                </a:pPr>
                <a:r>
                  <a:rPr lang="fr-FR" sz="2400" dirty="0"/>
                  <a:t>Soient</a:t>
                </a:r>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2"/>
                                    <m:mcJc m:val="center"/>
                                  </m:mcPr>
                                </m:mc>
                              </m:mcs>
                              <m:ctrlPr>
                                <a:rPr lang="fr-FR" sz="2400" i="1">
                                  <a:latin typeface="Cambria Math" panose="02040503050406030204" pitchFamily="18" charset="0"/>
                                </a:rPr>
                              </m:ctrlPr>
                            </m:mPr>
                            <m:mr>
                              <m:e>
                                <m:r>
                                  <m:rPr>
                                    <m:brk m:alnAt="7"/>
                                  </m:rPr>
                                  <a:rPr lang="fr-FR" sz="2400" b="0" i="1" smtClean="0">
                                    <a:latin typeface="Cambria Math" panose="02040503050406030204" pitchFamily="18" charset="0"/>
                                  </a:rPr>
                                  <m:t>2</m:t>
                                </m:r>
                              </m:e>
                              <m:e>
                                <m:r>
                                  <a:rPr lang="fr-FR" sz="2400" i="1">
                                    <a:latin typeface="Cambria Math" panose="02040503050406030204" pitchFamily="18" charset="0"/>
                                  </a:rPr>
                                  <m:t>1</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1</m:t>
                                </m:r>
                              </m:e>
                            </m:mr>
                          </m:m>
                        </m:e>
                      </m:d>
                      <m:r>
                        <a:rPr lang="fr-FR" sz="2400" i="1">
                          <a:latin typeface="Cambria Math" panose="02040503050406030204" pitchFamily="18" charset="0"/>
                        </a:rPr>
                        <m:t>,</m:t>
                      </m:r>
                      <m:r>
                        <a:rPr lang="fr-FR" sz="2400" i="1">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2"/>
                                    <m:mcJc m:val="center"/>
                                  </m:mcPr>
                                </m:mc>
                              </m:mcs>
                              <m:ctrlPr>
                                <a:rPr lang="fr-FR" sz="2400" i="1">
                                  <a:latin typeface="Cambria Math" panose="02040503050406030204" pitchFamily="18" charset="0"/>
                                </a:rPr>
                              </m:ctrlPr>
                            </m:mPr>
                            <m:mr>
                              <m:e>
                                <m:r>
                                  <m:rPr>
                                    <m:brk m:alnAt="7"/>
                                  </m:rPr>
                                  <a:rPr lang="fr-FR" sz="2400" i="1">
                                    <a:latin typeface="Cambria Math" panose="02040503050406030204" pitchFamily="18" charset="0"/>
                                  </a:rPr>
                                  <m:t>1</m:t>
                                </m:r>
                              </m:e>
                              <m:e>
                                <m:r>
                                  <a:rPr lang="fr-FR" sz="2400" b="0" i="1" smtClean="0">
                                    <a:latin typeface="Cambria Math" panose="02040503050406030204" pitchFamily="18" charset="0"/>
                                  </a:rPr>
                                  <m:t>−1</m:t>
                                </m:r>
                              </m:e>
                            </m:mr>
                            <m:mr>
                              <m:e>
                                <m:r>
                                  <a:rPr lang="fr-FR" sz="2400" i="1">
                                    <a:latin typeface="Cambria Math" panose="02040503050406030204" pitchFamily="18" charset="0"/>
                                  </a:rPr>
                                  <m:t>−1</m:t>
                                </m:r>
                              </m:e>
                              <m:e>
                                <m:r>
                                  <a:rPr lang="fr-FR" sz="2400" i="1">
                                    <a:latin typeface="Cambria Math" panose="02040503050406030204" pitchFamily="18" charset="0"/>
                                  </a:rPr>
                                  <m:t>2</m:t>
                                </m:r>
                              </m:e>
                            </m:mr>
                          </m:m>
                        </m:e>
                      </m:d>
                    </m:oMath>
                  </m:oMathPara>
                </a14:m>
                <a:endParaRPr lang="fr-FR" sz="2400" dirty="0"/>
              </a:p>
              <a:p>
                <a:endParaRPr lang="fr-FR" sz="2400" dirty="0"/>
              </a:p>
              <a:p>
                <a:pPr marL="342900" indent="-342900">
                  <a:buFont typeface="Arial" panose="020B0604020202020204" pitchFamily="34" charset="0"/>
                  <a:buChar char="•"/>
                </a:pPr>
                <a:r>
                  <a:rPr lang="fr-FR" sz="2400" dirty="0"/>
                  <a:t>On vérifie aisément que</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𝐴𝐵</m:t>
                      </m:r>
                      <m:r>
                        <a:rPr lang="fr-FR" sz="2400" i="1">
                          <a:latin typeface="Cambria Math" panose="02040503050406030204" pitchFamily="18" charset="0"/>
                        </a:rPr>
                        <m:t>=</m:t>
                      </m:r>
                      <m:r>
                        <a:rPr lang="fr-FR" sz="2400" i="1">
                          <a:latin typeface="Cambria Math" panose="02040503050406030204" pitchFamily="18" charset="0"/>
                        </a:rPr>
                        <m:t>𝐵𝐴</m:t>
                      </m:r>
                      <m:r>
                        <a:rPr lang="fr-FR" sz="2400" i="1">
                          <a:latin typeface="Cambria Math" panose="02040503050406030204" pitchFamily="18" charset="0"/>
                        </a:rPr>
                        <m:t>=</m:t>
                      </m:r>
                      <m:sSub>
                        <m:sSubPr>
                          <m:ctrlPr>
                            <a:rPr lang="fr-FR" sz="2400" i="1">
                              <a:latin typeface="Cambria Math" panose="02040503050406030204" pitchFamily="18" charset="0"/>
                            </a:rPr>
                          </m:ctrlPr>
                        </m:sSubPr>
                        <m:e>
                          <m:r>
                            <a:rPr lang="fr-FR" sz="2400" i="1">
                              <a:latin typeface="Cambria Math" panose="02040503050406030204" pitchFamily="18" charset="0"/>
                            </a:rPr>
                            <m:t>𝐼</m:t>
                          </m:r>
                        </m:e>
                        <m:sub>
                          <m:r>
                            <a:rPr lang="fr-FR" sz="2400" i="1">
                              <a:latin typeface="Cambria Math" panose="02040503050406030204" pitchFamily="18" charset="0"/>
                            </a:rPr>
                            <m:t>𝑛</m:t>
                          </m:r>
                        </m:sub>
                      </m:sSub>
                    </m:oMath>
                  </m:oMathPara>
                </a14:m>
                <a:endParaRPr lang="fr-FR" sz="2400" dirty="0"/>
              </a:p>
              <a:p>
                <a:endParaRPr lang="fr-FR" sz="2400" dirty="0"/>
              </a:p>
              <a:p>
                <a:pPr marL="342900" indent="-342900">
                  <a:buFont typeface="Arial" panose="020B0604020202020204" pitchFamily="34" charset="0"/>
                  <a:buChar char="•"/>
                </a:pPr>
                <a:r>
                  <a:rPr lang="fr-FR" sz="2400" dirty="0"/>
                  <a:t>Cela signifie que </a:t>
                </a:r>
                <a14:m>
                  <m:oMath xmlns:m="http://schemas.openxmlformats.org/officeDocument/2006/math">
                    <m:r>
                      <a:rPr lang="fr-FR" sz="2400" b="0" i="1" smtClean="0">
                        <a:latin typeface="Cambria Math" panose="02040503050406030204" pitchFamily="18" charset="0"/>
                      </a:rPr>
                      <m:t>𝐴</m:t>
                    </m:r>
                  </m:oMath>
                </a14:m>
                <a:r>
                  <a:rPr lang="fr-FR" sz="2400" dirty="0"/>
                  <a:t> est inversible et que </a:t>
                </a:r>
                <a14:m>
                  <m:oMath xmlns:m="http://schemas.openxmlformats.org/officeDocument/2006/math">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r>
                      <a:rPr lang="fr-FR" sz="2400" b="0" i="1" smtClean="0">
                        <a:latin typeface="Cambria Math" panose="02040503050406030204" pitchFamily="18" charset="0"/>
                      </a:rPr>
                      <m:t>=</m:t>
                    </m:r>
                    <m:r>
                      <a:rPr lang="fr-FR" sz="2400" b="0" i="1" smtClean="0">
                        <a:latin typeface="Cambria Math" panose="02040503050406030204" pitchFamily="18" charset="0"/>
                      </a:rPr>
                      <m:t>𝐵</m:t>
                    </m:r>
                  </m:oMath>
                </a14:m>
                <a:r>
                  <a:rPr lang="fr-FR" sz="2400" dirty="0"/>
                  <a:t>. De même </a:t>
                </a:r>
                <a14:m>
                  <m:oMath xmlns:m="http://schemas.openxmlformats.org/officeDocument/2006/math">
                    <m:r>
                      <a:rPr lang="fr-FR" sz="2400" b="0" i="1" smtClean="0">
                        <a:latin typeface="Cambria Math" panose="02040503050406030204" pitchFamily="18" charset="0"/>
                      </a:rPr>
                      <m:t>𝐵</m:t>
                    </m:r>
                  </m:oMath>
                </a14:m>
                <a:r>
                  <a:rPr lang="fr-FR" sz="2400" dirty="0"/>
                  <a:t> est inversible et </a:t>
                </a:r>
                <a14:m>
                  <m:oMath xmlns:m="http://schemas.openxmlformats.org/officeDocument/2006/math">
                    <m:sSup>
                      <m:sSupPr>
                        <m:ctrlPr>
                          <a:rPr lang="fr-FR" sz="2400" i="1">
                            <a:latin typeface="Cambria Math" panose="02040503050406030204" pitchFamily="18" charset="0"/>
                          </a:rPr>
                        </m:ctrlPr>
                      </m:sSupPr>
                      <m:e>
                        <m:r>
                          <a:rPr lang="fr-FR" sz="2400" b="0" i="1" smtClean="0">
                            <a:latin typeface="Cambria Math" panose="02040503050406030204" pitchFamily="18" charset="0"/>
                          </a:rPr>
                          <m:t>𝐵</m:t>
                        </m:r>
                      </m:e>
                      <m:sup>
                        <m:r>
                          <a:rPr lang="fr-FR" sz="2400" i="1">
                            <a:latin typeface="Cambria Math" panose="02040503050406030204" pitchFamily="18" charset="0"/>
                          </a:rPr>
                          <m:t>−1</m:t>
                        </m:r>
                      </m:sup>
                    </m:sSup>
                    <m:r>
                      <a:rPr lang="fr-FR" sz="2400" i="1">
                        <a:latin typeface="Cambria Math" panose="02040503050406030204" pitchFamily="18" charset="0"/>
                      </a:rPr>
                      <m:t>=</m:t>
                    </m:r>
                    <m:r>
                      <a:rPr lang="fr-FR" sz="2400" b="0" i="1" smtClean="0">
                        <a:latin typeface="Cambria Math" panose="02040503050406030204" pitchFamily="18" charset="0"/>
                      </a:rPr>
                      <m:t>𝐴</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454809"/>
              </a:xfrm>
              <a:prstGeom prst="rect">
                <a:avLst/>
              </a:prstGeom>
              <a:blipFill>
                <a:blip r:embed="rId2"/>
                <a:stretch>
                  <a:fillRect l="-843" t="-1136" b="-1136"/>
                </a:stretch>
              </a:blipFill>
            </p:spPr>
            <p:txBody>
              <a:bodyPr/>
              <a:lstStyle/>
              <a:p>
                <a:r>
                  <a:rPr lang="fr-FR">
                    <a:noFill/>
                  </a:rPr>
                  <a:t> </a:t>
                </a:r>
              </a:p>
            </p:txBody>
          </p:sp>
        </mc:Fallback>
      </mc:AlternateContent>
    </p:spTree>
    <p:extLst>
      <p:ext uri="{BB962C8B-B14F-4D97-AF65-F5344CB8AC3E}">
        <p14:creationId xmlns:p14="http://schemas.microsoft.com/office/powerpoint/2010/main" val="1157192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785652"/>
              </a:xfrm>
              <a:prstGeom prst="rect">
                <a:avLst/>
              </a:prstGeom>
              <a:noFill/>
            </p:spPr>
            <p:txBody>
              <a:bodyPr wrap="square" rtlCol="0">
                <a:spAutoFit/>
              </a:bodyPr>
              <a:lstStyle/>
              <a:p>
                <a:r>
                  <a:rPr lang="fr-FR" sz="2400" b="1" dirty="0"/>
                  <a:t>Matrice inversible : propriétés</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 et </a:t>
                </a:r>
                <a14:m>
                  <m:oMath xmlns:m="http://schemas.openxmlformats.org/officeDocument/2006/math">
                    <m:r>
                      <a:rPr lang="fr-FR" sz="2400" i="1">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r>
                      <a:rPr lang="fr-FR" sz="2400" b="0" i="1" smtClean="0">
                        <a:latin typeface="Cambria Math" panose="02040503050406030204" pitchFamily="18" charset="0"/>
                      </a:rPr>
                      <m:t>,</m:t>
                    </m:r>
                    <m:r>
                      <a:rPr lang="fr-FR" sz="2400" b="0" i="1" smtClean="0">
                        <a:latin typeface="Cambria Math" panose="02040503050406030204" pitchFamily="18" charset="0"/>
                      </a:rPr>
                      <m:t>𝐶</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r>
                      <a:rPr lang="fr-FR" sz="2400" b="0" i="1" smtClean="0">
                        <a:latin typeface="Cambria Math" panose="02040503050406030204" pitchFamily="18" charset="0"/>
                      </a:rPr>
                      <m:t>𝐴</m:t>
                    </m:r>
                  </m:oMath>
                </a14:m>
                <a:r>
                  <a:rPr lang="fr-FR" sz="2400" dirty="0"/>
                  <a:t> et </a:t>
                </a:r>
                <a14:m>
                  <m:oMath xmlns:m="http://schemas.openxmlformats.org/officeDocument/2006/math">
                    <m:r>
                      <a:rPr lang="fr-FR" sz="2400" b="0" i="1" smtClean="0">
                        <a:latin typeface="Cambria Math" panose="02040503050406030204" pitchFamily="18" charset="0"/>
                      </a:rPr>
                      <m:t>𝐵</m:t>
                    </m:r>
                  </m:oMath>
                </a14:m>
                <a:r>
                  <a:rPr lang="fr-FR" sz="2400" dirty="0"/>
                  <a:t> sont inversibles, alors </a:t>
                </a:r>
                <a14:m>
                  <m:oMath xmlns:m="http://schemas.openxmlformats.org/officeDocument/2006/math">
                    <m:r>
                      <a:rPr lang="fr-FR" sz="2400" b="0" i="1" smtClean="0">
                        <a:latin typeface="Cambria Math" panose="02040503050406030204" pitchFamily="18" charset="0"/>
                      </a:rPr>
                      <m:t>𝐴𝐵</m:t>
                    </m:r>
                  </m:oMath>
                </a14:m>
                <a:r>
                  <a:rPr lang="fr-FR" sz="2400" dirty="0"/>
                  <a:t> l’est aussi et </a:t>
                </a:r>
                <a14:m>
                  <m:oMath xmlns:m="http://schemas.openxmlformats.org/officeDocument/2006/math">
                    <m:sSup>
                      <m:sSupPr>
                        <m:ctrlPr>
                          <a:rPr lang="fr-FR" sz="2400" i="1" smtClean="0">
                            <a:latin typeface="Cambria Math" panose="02040503050406030204" pitchFamily="18" charset="0"/>
                          </a:rPr>
                        </m:ctrlPr>
                      </m:sSupPr>
                      <m:e>
                        <m:d>
                          <m:dPr>
                            <m:ctrlPr>
                              <a:rPr lang="fr-FR" sz="2400" i="1" smtClean="0">
                                <a:latin typeface="Cambria Math" panose="02040503050406030204" pitchFamily="18" charset="0"/>
                              </a:rPr>
                            </m:ctrlPr>
                          </m:dPr>
                          <m:e>
                            <m:r>
                              <a:rPr lang="fr-FR" sz="2400" b="0" i="1" smtClean="0">
                                <a:latin typeface="Cambria Math" panose="02040503050406030204" pitchFamily="18" charset="0"/>
                              </a:rPr>
                              <m:t>𝐴𝐵</m:t>
                            </m:r>
                          </m:e>
                        </m:d>
                      </m:e>
                      <m:sup>
                        <m:r>
                          <a:rPr lang="fr-FR" sz="2400" b="0" i="1" smtClean="0">
                            <a:latin typeface="Cambria Math" panose="02040503050406030204" pitchFamily="18" charset="0"/>
                          </a:rPr>
                          <m:t>−1</m:t>
                        </m:r>
                      </m:sup>
                    </m:sSup>
                    <m:r>
                      <a:rPr lang="fr-FR" sz="2400" b="0" i="1" smtClean="0">
                        <a:latin typeface="Cambria Math" panose="02040503050406030204" pitchFamily="18" charset="0"/>
                      </a:rPr>
                      <m:t>=</m:t>
                    </m:r>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𝐵</m:t>
                        </m:r>
                      </m:e>
                      <m:sup>
                        <m:r>
                          <a:rPr lang="fr-FR" sz="2400" b="0" i="1" smtClean="0">
                            <a:latin typeface="Cambria Math" panose="02040503050406030204" pitchFamily="18" charset="0"/>
                          </a:rPr>
                          <m:t>−1</m:t>
                        </m:r>
                      </m:sup>
                    </m:sSup>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r>
                      <a:rPr lang="fr-FR" sz="2400" b="0" i="1" smtClean="0">
                        <a:latin typeface="Cambria Math" panose="02040503050406030204" pitchFamily="18" charset="0"/>
                      </a:rPr>
                      <m:t>𝐴𝐶</m:t>
                    </m:r>
                    <m:r>
                      <a:rPr lang="fr-FR" sz="2400" b="0" i="1" smtClean="0">
                        <a:latin typeface="Cambria Math" panose="02040503050406030204" pitchFamily="18" charset="0"/>
                      </a:rPr>
                      <m:t>=</m:t>
                    </m:r>
                    <m:r>
                      <a:rPr lang="fr-FR" sz="2400" b="0" i="1" smtClean="0">
                        <a:latin typeface="Cambria Math" panose="02040503050406030204" pitchFamily="18" charset="0"/>
                      </a:rPr>
                      <m:t>𝐵𝐶</m:t>
                    </m:r>
                  </m:oMath>
                </a14:m>
                <a:r>
                  <a:rPr lang="fr-FR" sz="2400" dirty="0"/>
                  <a:t> et si </a:t>
                </a:r>
                <a14:m>
                  <m:oMath xmlns:m="http://schemas.openxmlformats.org/officeDocument/2006/math">
                    <m:r>
                      <a:rPr lang="fr-FR" sz="2400" b="0" i="1" smtClean="0">
                        <a:latin typeface="Cambria Math" panose="02040503050406030204" pitchFamily="18" charset="0"/>
                      </a:rPr>
                      <m:t>𝐶</m:t>
                    </m:r>
                  </m:oMath>
                </a14:m>
                <a:r>
                  <a:rPr lang="fr-FR" sz="2400" dirty="0"/>
                  <a:t> est inversible alors </a:t>
                </a:r>
                <a14:m>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r>
                      <a:rPr lang="fr-FR" sz="2400" b="0" i="1" smtClean="0">
                        <a:latin typeface="Cambria Math" panose="02040503050406030204" pitchFamily="18" charset="0"/>
                      </a:rPr>
                      <m:t>𝐵</m:t>
                    </m:r>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Si </a:t>
                </a:r>
                <a14:m>
                  <m:oMath xmlns:m="http://schemas.openxmlformats.org/officeDocument/2006/math">
                    <m:r>
                      <a:rPr lang="fr-FR" sz="2400" i="1">
                        <a:latin typeface="Cambria Math" panose="02040503050406030204" pitchFamily="18" charset="0"/>
                      </a:rPr>
                      <m:t>𝐶</m:t>
                    </m:r>
                    <m:r>
                      <a:rPr lang="fr-FR" sz="2400" b="0" i="1" smtClean="0">
                        <a:latin typeface="Cambria Math" panose="02040503050406030204" pitchFamily="18" charset="0"/>
                      </a:rPr>
                      <m:t>𝐴</m:t>
                    </m:r>
                    <m:r>
                      <a:rPr lang="fr-FR" sz="2400" i="1">
                        <a:latin typeface="Cambria Math" panose="02040503050406030204" pitchFamily="18" charset="0"/>
                      </a:rPr>
                      <m:t>=</m:t>
                    </m:r>
                    <m:r>
                      <a:rPr lang="fr-FR" sz="2400" i="1">
                        <a:latin typeface="Cambria Math" panose="02040503050406030204" pitchFamily="18" charset="0"/>
                      </a:rPr>
                      <m:t>𝐶𝐵</m:t>
                    </m:r>
                  </m:oMath>
                </a14:m>
                <a:r>
                  <a:rPr lang="fr-FR" sz="2400" dirty="0"/>
                  <a:t> et si </a:t>
                </a:r>
                <a14:m>
                  <m:oMath xmlns:m="http://schemas.openxmlformats.org/officeDocument/2006/math">
                    <m:r>
                      <a:rPr lang="fr-FR" sz="2400" i="1">
                        <a:latin typeface="Cambria Math" panose="02040503050406030204" pitchFamily="18" charset="0"/>
                      </a:rPr>
                      <m:t>𝐶</m:t>
                    </m:r>
                  </m:oMath>
                </a14:m>
                <a:r>
                  <a:rPr lang="fr-FR" sz="2400" dirty="0"/>
                  <a:t> est inversible alors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r>
                      <a:rPr lang="fr-FR" sz="2400" i="1">
                        <a:latin typeface="Cambria Math" panose="02040503050406030204" pitchFamily="18" charset="0"/>
                      </a:rPr>
                      <m:t>𝐵</m:t>
                    </m:r>
                  </m:oMath>
                </a14:m>
                <a:r>
                  <a:rPr lang="fr-FR" sz="2400" dirty="0"/>
                  <a:t>.</a:t>
                </a:r>
              </a:p>
              <a:p>
                <a:pPr marL="342900" indent="-342900">
                  <a:buFont typeface="Arial" panose="020B0604020202020204" pitchFamily="34" charset="0"/>
                  <a:buChar char="•"/>
                </a:pPr>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785652"/>
              </a:xfrm>
              <a:prstGeom prst="rect">
                <a:avLst/>
              </a:prstGeom>
              <a:blipFill>
                <a:blip r:embed="rId2"/>
                <a:stretch>
                  <a:fillRect l="-843" t="-1338"/>
                </a:stretch>
              </a:blipFill>
            </p:spPr>
            <p:txBody>
              <a:bodyPr/>
              <a:lstStyle/>
              <a:p>
                <a:r>
                  <a:rPr lang="fr-FR">
                    <a:noFill/>
                  </a:rPr>
                  <a:t> </a:t>
                </a:r>
              </a:p>
            </p:txBody>
          </p:sp>
        </mc:Fallback>
      </mc:AlternateContent>
    </p:spTree>
    <p:extLst>
      <p:ext uri="{BB962C8B-B14F-4D97-AF65-F5344CB8AC3E}">
        <p14:creationId xmlns:p14="http://schemas.microsoft.com/office/powerpoint/2010/main" val="8296591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226157"/>
              </a:xfrm>
              <a:prstGeom prst="rect">
                <a:avLst/>
              </a:prstGeom>
              <a:noFill/>
            </p:spPr>
            <p:txBody>
              <a:bodyPr wrap="square" rtlCol="0">
                <a:spAutoFit/>
              </a:bodyPr>
              <a:lstStyle/>
              <a:p>
                <a:r>
                  <a:rPr lang="fr-FR" sz="2400" b="1" dirty="0"/>
                  <a:t>Matrice inversible : preuve de la première propriété</a:t>
                </a:r>
              </a:p>
              <a:p>
                <a:endParaRPr lang="fr-FR" sz="2400" dirty="0"/>
              </a:p>
              <a:p>
                <a:pPr marL="342900" indent="-342900">
                  <a:buFont typeface="Arial" panose="020B0604020202020204" pitchFamily="34" charset="0"/>
                  <a:buChar char="•"/>
                </a:pPr>
                <a:r>
                  <a:rPr lang="fr-FR" sz="2400" dirty="0"/>
                  <a:t>On suppose donc que </a:t>
                </a:r>
                <a14:m>
                  <m:oMath xmlns:m="http://schemas.openxmlformats.org/officeDocument/2006/math">
                    <m:r>
                      <a:rPr lang="fr-FR" sz="2400" b="0" i="1" smtClean="0">
                        <a:latin typeface="Cambria Math" panose="02040503050406030204" pitchFamily="18" charset="0"/>
                      </a:rPr>
                      <m:t>𝐴</m:t>
                    </m:r>
                  </m:oMath>
                </a14:m>
                <a:r>
                  <a:rPr lang="fr-FR" sz="2400" dirty="0"/>
                  <a:t> et </a:t>
                </a:r>
                <a14:m>
                  <m:oMath xmlns:m="http://schemas.openxmlformats.org/officeDocument/2006/math">
                    <m:r>
                      <a:rPr lang="fr-FR" sz="2400" b="0" i="1" smtClean="0">
                        <a:latin typeface="Cambria Math" panose="02040503050406030204" pitchFamily="18" charset="0"/>
                      </a:rPr>
                      <m:t>𝐵</m:t>
                    </m:r>
                  </m:oMath>
                </a14:m>
                <a:r>
                  <a:rPr lang="fr-FR" sz="2400" dirty="0"/>
                  <a:t> sont inversibles. Ainsi </a:t>
                </a:r>
                <a14:m>
                  <m:oMath xmlns:m="http://schemas.openxmlformats.org/officeDocument/2006/math">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oMath>
                </a14:m>
                <a:r>
                  <a:rPr lang="fr-FR" sz="2400" dirty="0"/>
                  <a:t> et </a:t>
                </a:r>
                <a14:m>
                  <m:oMath xmlns:m="http://schemas.openxmlformats.org/officeDocument/2006/math">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𝐵</m:t>
                        </m:r>
                      </m:e>
                      <m:sup>
                        <m:r>
                          <a:rPr lang="fr-FR" sz="2400" b="0" i="1" smtClean="0">
                            <a:latin typeface="Cambria Math" panose="02040503050406030204" pitchFamily="18" charset="0"/>
                          </a:rPr>
                          <m:t>−1</m:t>
                        </m:r>
                      </m:sup>
                    </m:sSup>
                  </m:oMath>
                </a14:m>
                <a:r>
                  <a:rPr lang="fr-FR" sz="2400" dirty="0"/>
                  <a:t> existent.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a</a:t>
                </a:r>
              </a:p>
              <a:p>
                <a:pPr/>
                <a14:m>
                  <m:oMathPara xmlns:m="http://schemas.openxmlformats.org/officeDocument/2006/math">
                    <m:oMathParaPr>
                      <m:jc m:val="centerGroup"/>
                    </m:oMathParaPr>
                    <m:oMath xmlns:m="http://schemas.openxmlformats.org/officeDocument/2006/math">
                      <m:m>
                        <m:mPr>
                          <m:mcs>
                            <m:mc>
                              <m:mcPr>
                                <m:count m:val="3"/>
                                <m:mcJc m:val="center"/>
                              </m:mcPr>
                            </m:mc>
                          </m:mcs>
                          <m:ctrlPr>
                            <a:rPr lang="fr-FR" sz="2400" i="1" smtClean="0">
                              <a:latin typeface="Cambria Math" panose="02040503050406030204" pitchFamily="18" charset="0"/>
                            </a:rPr>
                          </m:ctrlPr>
                        </m:mPr>
                        <m:mr>
                          <m:e>
                            <m:d>
                              <m:dPr>
                                <m:ctrlPr>
                                  <a:rPr lang="fr-FR" sz="2400" i="1" smtClean="0">
                                    <a:latin typeface="Cambria Math" panose="02040503050406030204" pitchFamily="18" charset="0"/>
                                  </a:rPr>
                                </m:ctrlPr>
                              </m:dPr>
                              <m:e>
                                <m:r>
                                  <a:rPr lang="fr-FR" sz="2400" b="0" i="1" smtClean="0">
                                    <a:latin typeface="Cambria Math" panose="02040503050406030204" pitchFamily="18" charset="0"/>
                                  </a:rPr>
                                  <m:t>𝐴𝐵</m:t>
                                </m:r>
                              </m:e>
                            </m:d>
                            <m:d>
                              <m:dPr>
                                <m:ctrlPr>
                                  <a:rPr lang="fr-FR" sz="2400" i="1" smtClean="0">
                                    <a:latin typeface="Cambria Math" panose="02040503050406030204" pitchFamily="18" charset="0"/>
                                  </a:rPr>
                                </m:ctrlPr>
                              </m:dPr>
                              <m:e>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𝐵</m:t>
                                    </m:r>
                                  </m:e>
                                  <m:sup>
                                    <m:r>
                                      <a:rPr lang="fr-FR" sz="2400" b="0" i="1" smtClean="0">
                                        <a:latin typeface="Cambria Math" panose="02040503050406030204" pitchFamily="18" charset="0"/>
                                      </a:rPr>
                                      <m:t>−1</m:t>
                                    </m:r>
                                  </m:sup>
                                </m:sSup>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e>
                            </m:d>
                          </m:e>
                          <m:e>
                            <m:r>
                              <a:rPr lang="fr-FR" sz="2400" b="0" i="1" smtClean="0">
                                <a:latin typeface="Cambria Math" panose="02040503050406030204" pitchFamily="18" charset="0"/>
                              </a:rPr>
                              <m:t>=</m:t>
                            </m:r>
                          </m:e>
                          <m:e>
                            <m:r>
                              <a:rPr lang="fr-FR" sz="2400" b="0" i="1" smtClean="0">
                                <a:latin typeface="Cambria Math" panose="02040503050406030204" pitchFamily="18" charset="0"/>
                              </a:rPr>
                              <m:t>𝐴</m:t>
                            </m:r>
                            <m:d>
                              <m:dPr>
                                <m:ctrlPr>
                                  <a:rPr lang="fr-FR" sz="2400" b="0" i="1" smtClean="0">
                                    <a:latin typeface="Cambria Math" panose="02040503050406030204" pitchFamily="18" charset="0"/>
                                  </a:rPr>
                                </m:ctrlPr>
                              </m:dPr>
                              <m:e>
                                <m:r>
                                  <a:rPr lang="fr-FR" sz="2400" b="0" i="1" smtClean="0">
                                    <a:latin typeface="Cambria Math" panose="02040503050406030204" pitchFamily="18" charset="0"/>
                                  </a:rPr>
                                  <m:t>𝐵</m:t>
                                </m:r>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𝐵</m:t>
                                    </m:r>
                                  </m:e>
                                  <m:sup>
                                    <m:r>
                                      <a:rPr lang="fr-FR" sz="2400" b="0" i="1" smtClean="0">
                                        <a:latin typeface="Cambria Math" panose="02040503050406030204" pitchFamily="18" charset="0"/>
                                      </a:rPr>
                                      <m:t>−1</m:t>
                                    </m:r>
                                  </m:sup>
                                </m:sSup>
                              </m:e>
                            </m:d>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e>
                        </m:mr>
                        <m:mr>
                          <m:e>
                            <m:r>
                              <a:rPr lang="fr-FR" sz="2400" b="0" i="1" smtClean="0">
                                <a:latin typeface="Cambria Math" panose="02040503050406030204" pitchFamily="18" charset="0"/>
                              </a:rPr>
                              <m:t> </m:t>
                            </m:r>
                          </m:e>
                          <m:e>
                            <m:r>
                              <a:rPr lang="fr-FR" sz="2400" b="0" i="1" smtClean="0">
                                <a:latin typeface="Cambria Math" panose="02040503050406030204" pitchFamily="18" charset="0"/>
                              </a:rPr>
                              <m:t>=</m:t>
                            </m:r>
                          </m:e>
                          <m:e>
                            <m:r>
                              <a:rPr lang="fr-FR" sz="2400" b="0" i="1" smtClean="0">
                                <a:latin typeface="Cambria Math" panose="02040503050406030204" pitchFamily="18" charset="0"/>
                              </a:rPr>
                              <m:t>𝐴</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𝑛</m:t>
                                </m:r>
                              </m:sub>
                            </m:sSub>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e>
                        </m:mr>
                        <m:mr>
                          <m:e>
                            <m:r>
                              <a:rPr lang="fr-FR" sz="2400" b="0" i="1" smtClean="0">
                                <a:latin typeface="Cambria Math" panose="02040503050406030204" pitchFamily="18" charset="0"/>
                              </a:rPr>
                              <m:t> </m:t>
                            </m:r>
                          </m:e>
                          <m:e>
                            <m:r>
                              <a:rPr lang="fr-FR" sz="2400" b="0" i="1" smtClean="0">
                                <a:latin typeface="Cambria Math" panose="02040503050406030204" pitchFamily="18" charset="0"/>
                              </a:rPr>
                              <m:t>=</m:t>
                            </m:r>
                          </m:e>
                          <m:e>
                            <m:r>
                              <a:rPr lang="fr-FR" sz="2400" b="0" i="1" smtClean="0">
                                <a:latin typeface="Cambria Math" panose="02040503050406030204" pitchFamily="18" charset="0"/>
                              </a:rPr>
                              <m:t>𝐴</m:t>
                            </m:r>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𝐴</m:t>
                                </m:r>
                              </m:e>
                              <m:sup>
                                <m:r>
                                  <a:rPr lang="fr-FR" sz="2400" b="0" i="1" smtClean="0">
                                    <a:latin typeface="Cambria Math" panose="02040503050406030204" pitchFamily="18" charset="0"/>
                                  </a:rPr>
                                  <m:t>−1</m:t>
                                </m:r>
                              </m:sup>
                            </m:sSup>
                          </m:e>
                        </m:mr>
                        <m:mr>
                          <m:e>
                            <m:r>
                              <a:rPr lang="fr-FR" sz="2400" b="0" i="1" smtClean="0">
                                <a:latin typeface="Cambria Math" panose="02040503050406030204" pitchFamily="18" charset="0"/>
                              </a:rPr>
                              <m:t> </m:t>
                            </m:r>
                          </m:e>
                          <m:e>
                            <m:r>
                              <a:rPr lang="fr-FR" sz="2400" b="0" i="1" smtClean="0">
                                <a:latin typeface="Cambria Math" panose="02040503050406030204" pitchFamily="18" charset="0"/>
                              </a:rPr>
                              <m:t>=</m:t>
                            </m:r>
                          </m:e>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𝑛</m:t>
                                </m:r>
                              </m:sub>
                            </m:sSub>
                          </m:e>
                        </m:mr>
                      </m:m>
                    </m:oMath>
                  </m:oMathPara>
                </a14:m>
                <a:endParaRPr lang="fr-FR" sz="2400" dirty="0"/>
              </a:p>
              <a:p>
                <a:endParaRPr lang="fr-FR" sz="2400" dirty="0"/>
              </a:p>
              <a:p>
                <a:pPr marL="342900" indent="-342900">
                  <a:buFont typeface="Arial" panose="020B0604020202020204" pitchFamily="34" charset="0"/>
                  <a:buChar char="•"/>
                </a:pPr>
                <a:r>
                  <a:rPr lang="fr-FR" sz="2400" dirty="0"/>
                  <a:t>Q.E.D.</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226157"/>
              </a:xfrm>
              <a:prstGeom prst="rect">
                <a:avLst/>
              </a:prstGeom>
              <a:blipFill>
                <a:blip r:embed="rId3"/>
                <a:stretch>
                  <a:fillRect l="-843" t="-1198" b="-2395"/>
                </a:stretch>
              </a:blipFill>
            </p:spPr>
            <p:txBody>
              <a:bodyPr/>
              <a:lstStyle/>
              <a:p>
                <a:r>
                  <a:rPr lang="fr-FR">
                    <a:noFill/>
                  </a:rPr>
                  <a:t> </a:t>
                </a:r>
              </a:p>
            </p:txBody>
          </p:sp>
        </mc:Fallback>
      </mc:AlternateContent>
    </p:spTree>
    <p:extLst>
      <p:ext uri="{BB962C8B-B14F-4D97-AF65-F5344CB8AC3E}">
        <p14:creationId xmlns:p14="http://schemas.microsoft.com/office/powerpoint/2010/main" val="68130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790781"/>
              </a:xfrm>
              <a:prstGeom prst="rect">
                <a:avLst/>
              </a:prstGeom>
              <a:noFill/>
            </p:spPr>
            <p:txBody>
              <a:bodyPr wrap="square" rtlCol="0">
                <a:spAutoFit/>
              </a:bodyPr>
              <a:lstStyle/>
              <a:p>
                <a:r>
                  <a:rPr lang="fr-FR" sz="2400" b="1" dirty="0"/>
                  <a:t>Matrice : visualisation</a:t>
                </a:r>
              </a:p>
              <a:p>
                <a:endParaRPr lang="fr-FR" sz="2400" dirty="0"/>
              </a:p>
              <a:p>
                <a:pPr marL="342900" indent="-342900">
                  <a:buFont typeface="Arial" panose="020B0604020202020204" pitchFamily="34" charset="0"/>
                  <a:buChar char="•"/>
                </a:pPr>
                <a:r>
                  <a:rPr lang="fr-FR" sz="2400" dirty="0"/>
                  <a:t>Voici donc l’allure générale d’une matrice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i="1">
                            <a:latin typeface="Cambria Math" panose="02040503050406030204" pitchFamily="18" charset="0"/>
                            <a:ea typeface="Cambria Math" panose="02040503050406030204" pitchFamily="18" charset="0"/>
                          </a:rPr>
                          <m:t>𝑛</m:t>
                        </m:r>
                        <m:r>
                          <a:rPr lang="fr-FR" sz="2400" i="1">
                            <a:latin typeface="Cambria Math" panose="02040503050406030204" pitchFamily="18" charset="0"/>
                            <a:ea typeface="Cambria Math" panose="02040503050406030204" pitchFamily="18" charset="0"/>
                          </a:rPr>
                          <m:t>,</m:t>
                        </m:r>
                        <m:r>
                          <a:rPr lang="fr-FR" sz="2400" i="1">
                            <a:latin typeface="Cambria Math" panose="02040503050406030204" pitchFamily="18" charset="0"/>
                            <a:ea typeface="Cambria Math" panose="02040503050406030204" pitchFamily="18" charset="0"/>
                          </a:rPr>
                          <m:t>𝑝</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7"/>
                                    <m:mcJc m:val="center"/>
                                  </m:mcPr>
                                </m:mc>
                              </m:mcs>
                              <m:ctrlPr>
                                <a:rPr lang="fr-FR" sz="2400" b="0" i="1" smtClean="0">
                                  <a:latin typeface="Cambria Math" panose="02040503050406030204" pitchFamily="18" charset="0"/>
                                </a:rPr>
                              </m:ctrlPr>
                            </m:mPr>
                            <m:mr>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1,1</m:t>
                                    </m:r>
                                  </m:sub>
                                </m:sSub>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m:t>
                                    </m:r>
                                    <m:r>
                                      <a:rPr lang="fr-FR" sz="2400" b="0" i="1" smtClean="0">
                                        <a:latin typeface="Cambria Math" panose="02040503050406030204" pitchFamily="18" charset="0"/>
                                      </a:rPr>
                                      <m:t>𝑝</m:t>
                                    </m:r>
                                  </m:sub>
                                </m:sSub>
                              </m:e>
                            </m:mr>
                            <m:mr>
                              <m:e>
                                <m:r>
                                  <a:rPr lang="fr-FR" sz="2400" b="0" i="1" smtClean="0">
                                    <a:latin typeface="Cambria Math" panose="02040503050406030204" pitchFamily="18" charset="0"/>
                                  </a:rPr>
                                  <m:t>.</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m:t>
                                </m:r>
                              </m:e>
                            </m:mr>
                            <m:mr>
                              <m:e>
                                <m:r>
                                  <a:rPr lang="fr-FR" sz="2400" b="0" i="1" smtClean="0">
                                    <a:latin typeface="Cambria Math" panose="02040503050406030204" pitchFamily="18" charset="0"/>
                                  </a:rPr>
                                  <m:t>.</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𝑖</m:t>
                                    </m:r>
                                    <m:r>
                                      <a:rPr lang="fr-FR" sz="2400" b="0" i="1" smtClean="0">
                                        <a:latin typeface="Cambria Math" panose="02040503050406030204" pitchFamily="18" charset="0"/>
                                      </a:rPr>
                                      <m:t>,</m:t>
                                    </m:r>
                                    <m:r>
                                      <a:rPr lang="fr-FR" sz="2400" b="0" i="1" smtClean="0">
                                        <a:latin typeface="Cambria Math" panose="02040503050406030204" pitchFamily="18" charset="0"/>
                                      </a:rPr>
                                      <m:t>𝑗</m:t>
                                    </m:r>
                                  </m:sub>
                                </m:sSub>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m:t>
                                </m:r>
                              </m:e>
                            </m:mr>
                            <m:mr>
                              <m:e>
                                <m:r>
                                  <a:rPr lang="fr-FR" sz="2400" b="0" i="1" smtClean="0">
                                    <a:latin typeface="Cambria Math" panose="02040503050406030204" pitchFamily="18" charset="0"/>
                                  </a:rPr>
                                  <m:t>.</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 </m:t>
                                </m:r>
                              </m:e>
                              <m:e>
                                <m:r>
                                  <a:rPr lang="fr-FR" sz="2400" b="0" i="1" smtClean="0">
                                    <a:latin typeface="Cambria Math" panose="02040503050406030204" pitchFamily="18" charset="0"/>
                                  </a:rPr>
                                  <m:t>.</m:t>
                                </m:r>
                              </m:e>
                            </m:mr>
                            <m:mr>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𝑛</m:t>
                                    </m:r>
                                    <m:r>
                                      <a:rPr lang="fr-FR" sz="2400" b="0" i="1" smtClean="0">
                                        <a:latin typeface="Cambria Math" panose="02040503050406030204" pitchFamily="18" charset="0"/>
                                      </a:rPr>
                                      <m:t>,1</m:t>
                                    </m:r>
                                  </m:sub>
                                </m:sSub>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r>
                                  <a:rPr lang="fr-FR" sz="2400" b="0" i="1" smtClean="0">
                                    <a:latin typeface="Cambria Math" panose="02040503050406030204" pitchFamily="18" charset="0"/>
                                  </a:rPr>
                                  <m:t>.</m:t>
                                </m:r>
                              </m:e>
                              <m:e>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790781"/>
              </a:xfrm>
              <a:prstGeom prst="rect">
                <a:avLst/>
              </a:prstGeom>
              <a:blipFill>
                <a:blip r:embed="rId3"/>
                <a:stretch>
                  <a:fillRect l="-843" t="-1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D5B12110-A4E9-3D44-855E-411B8100D7C5}"/>
                  </a:ext>
                </a:extLst>
              </p:cNvPr>
              <p:cNvSpPr txBox="1"/>
              <p:nvPr/>
            </p:nvSpPr>
            <p:spPr>
              <a:xfrm>
                <a:off x="5438903" y="5934652"/>
                <a:ext cx="1923803" cy="430887"/>
              </a:xfrm>
              <a:prstGeom prst="rect">
                <a:avLst/>
              </a:prstGeom>
              <a:noFill/>
            </p:spPr>
            <p:txBody>
              <a:bodyPr wrap="square" rtlCol="0">
                <a:spAutoFit/>
              </a:bodyPr>
              <a:lstStyle/>
              <a:p>
                <a14:m>
                  <m:oMath xmlns:m="http://schemas.openxmlformats.org/officeDocument/2006/math">
                    <m:r>
                      <a:rPr lang="fr-FR" sz="2200" b="0" i="1" smtClean="0">
                        <a:latin typeface="Cambria Math" panose="02040503050406030204" pitchFamily="18" charset="0"/>
                      </a:rPr>
                      <m:t>𝑗</m:t>
                    </m:r>
                  </m:oMath>
                </a14:m>
                <a:r>
                  <a:rPr lang="fr-FR" sz="2200" dirty="0"/>
                  <a:t>-ème colonne</a:t>
                </a:r>
              </a:p>
            </p:txBody>
          </p:sp>
        </mc:Choice>
        <mc:Fallback xmlns="">
          <p:sp>
            <p:nvSpPr>
              <p:cNvPr id="4" name="ZoneTexte 3">
                <a:extLst>
                  <a:ext uri="{FF2B5EF4-FFF2-40B4-BE49-F238E27FC236}">
                    <a16:creationId xmlns:a16="http://schemas.microsoft.com/office/drawing/2014/main" id="{D5B12110-A4E9-3D44-855E-411B8100D7C5}"/>
                  </a:ext>
                </a:extLst>
              </p:cNvPr>
              <p:cNvSpPr txBox="1">
                <a:spLocks noRot="1" noChangeAspect="1" noMove="1" noResize="1" noEditPoints="1" noAdjustHandles="1" noChangeArrowheads="1" noChangeShapeType="1" noTextEdit="1"/>
              </p:cNvSpPr>
              <p:nvPr/>
            </p:nvSpPr>
            <p:spPr>
              <a:xfrm>
                <a:off x="5438903" y="5934652"/>
                <a:ext cx="1923803" cy="430887"/>
              </a:xfrm>
              <a:prstGeom prst="rect">
                <a:avLst/>
              </a:prstGeom>
              <a:blipFill>
                <a:blip r:embed="rId4"/>
                <a:stretch>
                  <a:fillRect l="-1974" t="-8571" b="-2857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0F10D318-CC67-0845-949A-D841D6CECBF3}"/>
                  </a:ext>
                </a:extLst>
              </p:cNvPr>
              <p:cNvSpPr txBox="1"/>
              <p:nvPr/>
            </p:nvSpPr>
            <p:spPr>
              <a:xfrm>
                <a:off x="9320151" y="4008870"/>
                <a:ext cx="1923803" cy="430887"/>
              </a:xfrm>
              <a:prstGeom prst="rect">
                <a:avLst/>
              </a:prstGeom>
              <a:noFill/>
            </p:spPr>
            <p:txBody>
              <a:bodyPr wrap="square" rtlCol="0">
                <a:spAutoFit/>
              </a:bodyPr>
              <a:lstStyle/>
              <a:p>
                <a14:m>
                  <m:oMath xmlns:m="http://schemas.openxmlformats.org/officeDocument/2006/math">
                    <m:r>
                      <a:rPr lang="fr-FR" sz="2200" b="0" i="1" smtClean="0">
                        <a:latin typeface="Cambria Math" panose="02040503050406030204" pitchFamily="18" charset="0"/>
                      </a:rPr>
                      <m:t>𝑖</m:t>
                    </m:r>
                  </m:oMath>
                </a14:m>
                <a:r>
                  <a:rPr lang="fr-FR" sz="2200" dirty="0"/>
                  <a:t>-ème colonne</a:t>
                </a:r>
              </a:p>
            </p:txBody>
          </p:sp>
        </mc:Choice>
        <mc:Fallback xmlns="">
          <p:sp>
            <p:nvSpPr>
              <p:cNvPr id="5" name="ZoneTexte 4">
                <a:extLst>
                  <a:ext uri="{FF2B5EF4-FFF2-40B4-BE49-F238E27FC236}">
                    <a16:creationId xmlns:a16="http://schemas.microsoft.com/office/drawing/2014/main" id="{0F10D318-CC67-0845-949A-D841D6CECBF3}"/>
                  </a:ext>
                </a:extLst>
              </p:cNvPr>
              <p:cNvSpPr txBox="1">
                <a:spLocks noRot="1" noChangeAspect="1" noMove="1" noResize="1" noEditPoints="1" noAdjustHandles="1" noChangeArrowheads="1" noChangeShapeType="1" noTextEdit="1"/>
              </p:cNvSpPr>
              <p:nvPr/>
            </p:nvSpPr>
            <p:spPr>
              <a:xfrm>
                <a:off x="9320151" y="4008870"/>
                <a:ext cx="1923803" cy="430887"/>
              </a:xfrm>
              <a:prstGeom prst="rect">
                <a:avLst/>
              </a:prstGeom>
              <a:blipFill>
                <a:blip r:embed="rId5"/>
                <a:stretch>
                  <a:fillRect t="-8571" b="-28571"/>
                </a:stretch>
              </a:blipFill>
            </p:spPr>
            <p:txBody>
              <a:bodyPr/>
              <a:lstStyle/>
              <a:p>
                <a:r>
                  <a:rPr lang="fr-FR">
                    <a:noFill/>
                  </a:rPr>
                  <a:t> </a:t>
                </a:r>
              </a:p>
            </p:txBody>
          </p:sp>
        </mc:Fallback>
      </mc:AlternateContent>
      <p:cxnSp>
        <p:nvCxnSpPr>
          <p:cNvPr id="9" name="Connecteur droit 8">
            <a:extLst>
              <a:ext uri="{FF2B5EF4-FFF2-40B4-BE49-F238E27FC236}">
                <a16:creationId xmlns:a16="http://schemas.microsoft.com/office/drawing/2014/main" id="{514E27FE-91C9-C546-B077-1D273CCCCEBA}"/>
              </a:ext>
            </a:extLst>
          </p:cNvPr>
          <p:cNvCxnSpPr/>
          <p:nvPr/>
        </p:nvCxnSpPr>
        <p:spPr>
          <a:xfrm flipH="1">
            <a:off x="6816436" y="4224313"/>
            <a:ext cx="2503715" cy="0"/>
          </a:xfrm>
          <a:prstGeom prst="line">
            <a:avLst/>
          </a:prstGeom>
          <a:ln w="19050">
            <a:solidFill>
              <a:schemeClr val="tx1"/>
            </a:solidFill>
            <a:prstDash val="sysDash"/>
            <a:headEnd w="med" len="med"/>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5C962D7-E0C2-F842-BCA9-CA9BEF883EC7}"/>
              </a:ext>
            </a:extLst>
          </p:cNvPr>
          <p:cNvCxnSpPr>
            <a:cxnSpLocks/>
            <a:stCxn id="4" idx="0"/>
          </p:cNvCxnSpPr>
          <p:nvPr/>
        </p:nvCxnSpPr>
        <p:spPr>
          <a:xfrm flipH="1" flipV="1">
            <a:off x="6400804" y="4522882"/>
            <a:ext cx="1" cy="1411770"/>
          </a:xfrm>
          <a:prstGeom prst="line">
            <a:avLst/>
          </a:prstGeom>
          <a:ln w="19050">
            <a:solidFill>
              <a:schemeClr val="tx1"/>
            </a:solidFill>
            <a:prstDash val="sysDash"/>
            <a:headEnd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69466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429161"/>
              </a:xfrm>
              <a:prstGeom prst="rect">
                <a:avLst/>
              </a:prstGeom>
              <a:noFill/>
            </p:spPr>
            <p:txBody>
              <a:bodyPr wrap="square" rtlCol="0">
                <a:spAutoFit/>
              </a:bodyPr>
              <a:lstStyle/>
              <a:p>
                <a:r>
                  <a:rPr lang="fr-FR" sz="2400" b="1" dirty="0"/>
                  <a:t>Matrice inversible : preuve de la deuxième propriété</a:t>
                </a:r>
              </a:p>
              <a:p>
                <a:endParaRPr lang="fr-FR" sz="2400" dirty="0"/>
              </a:p>
              <a:p>
                <a:pPr marL="342900" indent="-342900">
                  <a:buFont typeface="Arial" panose="020B0604020202020204" pitchFamily="34" charset="0"/>
                  <a:buChar char="•"/>
                </a:pPr>
                <a:r>
                  <a:rPr lang="fr-FR" sz="2400" dirty="0"/>
                  <a:t>On suppose ici que </a:t>
                </a:r>
                <a14:m>
                  <m:oMath xmlns:m="http://schemas.openxmlformats.org/officeDocument/2006/math">
                    <m:r>
                      <a:rPr lang="fr-FR" sz="2400" b="0" i="1" smtClean="0">
                        <a:latin typeface="Cambria Math" panose="02040503050406030204" pitchFamily="18" charset="0"/>
                      </a:rPr>
                      <m:t>𝐶</m:t>
                    </m:r>
                  </m:oMath>
                </a14:m>
                <a:r>
                  <a:rPr lang="fr-FR" sz="2400" dirty="0"/>
                  <a:t> est inversible. Ainsi </a:t>
                </a:r>
                <a14:m>
                  <m:oMath xmlns:m="http://schemas.openxmlformats.org/officeDocument/2006/math">
                    <m:sSup>
                      <m:sSupPr>
                        <m:ctrlPr>
                          <a:rPr lang="fr-FR" sz="2400" i="1">
                            <a:latin typeface="Cambria Math" panose="02040503050406030204" pitchFamily="18" charset="0"/>
                          </a:rPr>
                        </m:ctrlPr>
                      </m:sSupPr>
                      <m:e>
                        <m:r>
                          <a:rPr lang="fr-FR" sz="2400" b="0" i="1" smtClean="0">
                            <a:latin typeface="Cambria Math" panose="02040503050406030204" pitchFamily="18" charset="0"/>
                          </a:rPr>
                          <m:t>𝐶</m:t>
                        </m:r>
                      </m:e>
                      <m:sup>
                        <m:r>
                          <a:rPr lang="fr-FR" sz="2400" i="1">
                            <a:latin typeface="Cambria Math" panose="02040503050406030204" pitchFamily="18" charset="0"/>
                          </a:rPr>
                          <m:t>−1</m:t>
                        </m:r>
                      </m:sup>
                    </m:sSup>
                  </m:oMath>
                </a14:m>
                <a:r>
                  <a:rPr lang="fr-FR" sz="2400" dirty="0"/>
                  <a:t> existe.</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a </a:t>
                </a:r>
              </a:p>
              <a:p>
                <a:pPr/>
                <a14:m>
                  <m:oMathPara xmlns:m="http://schemas.openxmlformats.org/officeDocument/2006/math">
                    <m:oMathParaPr>
                      <m:jc m:val="centerGroup"/>
                    </m:oMathParaPr>
                    <m:oMath xmlns:m="http://schemas.openxmlformats.org/officeDocument/2006/math">
                      <m:m>
                        <m:mPr>
                          <m:mcs>
                            <m:mc>
                              <m:mcPr>
                                <m:count m:val="3"/>
                                <m:mcJc m:val="center"/>
                              </m:mcPr>
                            </m:mc>
                          </m:mcs>
                          <m:ctrlPr>
                            <a:rPr lang="fr-FR" sz="2400" i="1" smtClean="0">
                              <a:latin typeface="Cambria Math" panose="02040503050406030204" pitchFamily="18" charset="0"/>
                            </a:rPr>
                          </m:ctrlPr>
                        </m:mPr>
                        <m:mr>
                          <m:e>
                            <m:r>
                              <m:rPr>
                                <m:brk m:alnAt="7"/>
                              </m:rPr>
                              <a:rPr lang="fr-FR" sz="2400" b="0" i="1" smtClean="0">
                                <a:latin typeface="Cambria Math" panose="02040503050406030204" pitchFamily="18" charset="0"/>
                              </a:rPr>
                              <m:t>𝐴</m:t>
                            </m:r>
                            <m:r>
                              <a:rPr lang="fr-FR" sz="2400" b="0" i="1" smtClean="0">
                                <a:latin typeface="Cambria Math" panose="02040503050406030204" pitchFamily="18" charset="0"/>
                              </a:rPr>
                              <m:t>𝐶</m:t>
                            </m:r>
                          </m:e>
                          <m:e>
                            <m:r>
                              <a:rPr lang="fr-FR" sz="2400" b="0" i="1" smtClean="0">
                                <a:latin typeface="Cambria Math" panose="02040503050406030204" pitchFamily="18" charset="0"/>
                              </a:rPr>
                              <m:t>=</m:t>
                            </m:r>
                          </m:e>
                          <m:e>
                            <m:r>
                              <a:rPr lang="fr-FR" sz="2400" b="0" i="1" smtClean="0">
                                <a:latin typeface="Cambria Math" panose="02040503050406030204" pitchFamily="18" charset="0"/>
                              </a:rPr>
                              <m:t>𝐵𝐶</m:t>
                            </m:r>
                          </m:e>
                        </m:mr>
                        <m:mr>
                          <m:e>
                            <m:d>
                              <m:dPr>
                                <m:ctrlPr>
                                  <a:rPr lang="fr-FR" sz="2400" i="1" smtClean="0">
                                    <a:latin typeface="Cambria Math" panose="02040503050406030204" pitchFamily="18" charset="0"/>
                                  </a:rPr>
                                </m:ctrlPr>
                              </m:dPr>
                              <m:e>
                                <m:r>
                                  <a:rPr lang="fr-FR" sz="2400" b="0" i="1" smtClean="0">
                                    <a:latin typeface="Cambria Math" panose="02040503050406030204" pitchFamily="18" charset="0"/>
                                  </a:rPr>
                                  <m:t>𝐴𝐶</m:t>
                                </m:r>
                              </m:e>
                            </m:d>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𝐶</m:t>
                                </m:r>
                              </m:e>
                              <m:sup>
                                <m:r>
                                  <a:rPr lang="fr-FR" sz="2400" b="0" i="1" smtClean="0">
                                    <a:latin typeface="Cambria Math" panose="02040503050406030204" pitchFamily="18" charset="0"/>
                                  </a:rPr>
                                  <m:t>−1</m:t>
                                </m:r>
                              </m:sup>
                            </m:sSup>
                          </m:e>
                          <m:e>
                            <m:r>
                              <a:rPr lang="fr-FR" sz="2400" b="0" i="1" smtClean="0">
                                <a:latin typeface="Cambria Math" panose="02040503050406030204" pitchFamily="18" charset="0"/>
                              </a:rPr>
                              <m:t>=</m:t>
                            </m:r>
                          </m:e>
                          <m:e>
                            <m:d>
                              <m:dPr>
                                <m:ctrlPr>
                                  <a:rPr lang="fr-FR" sz="2400" i="1" smtClean="0">
                                    <a:latin typeface="Cambria Math" panose="02040503050406030204" pitchFamily="18" charset="0"/>
                                  </a:rPr>
                                </m:ctrlPr>
                              </m:dPr>
                              <m:e>
                                <m:r>
                                  <a:rPr lang="fr-FR" sz="2400" b="0" i="1" smtClean="0">
                                    <a:latin typeface="Cambria Math" panose="02040503050406030204" pitchFamily="18" charset="0"/>
                                  </a:rPr>
                                  <m:t>𝐵𝐶</m:t>
                                </m:r>
                              </m:e>
                            </m:d>
                            <m:sSup>
                              <m:sSupPr>
                                <m:ctrlPr>
                                  <a:rPr lang="fr-FR" sz="2400" i="1" smtClean="0">
                                    <a:latin typeface="Cambria Math" panose="02040503050406030204" pitchFamily="18" charset="0"/>
                                  </a:rPr>
                                </m:ctrlPr>
                              </m:sSupPr>
                              <m:e>
                                <m:r>
                                  <a:rPr lang="fr-FR" sz="2400" b="0" i="1" smtClean="0">
                                    <a:latin typeface="Cambria Math" panose="02040503050406030204" pitchFamily="18" charset="0"/>
                                  </a:rPr>
                                  <m:t>𝐶</m:t>
                                </m:r>
                              </m:e>
                              <m:sup>
                                <m:r>
                                  <a:rPr lang="fr-FR" sz="2400" b="0" i="1" smtClean="0">
                                    <a:latin typeface="Cambria Math" panose="02040503050406030204" pitchFamily="18" charset="0"/>
                                  </a:rPr>
                                  <m:t>_1</m:t>
                                </m:r>
                              </m:sup>
                            </m:sSup>
                          </m:e>
                        </m:mr>
                        <m:mr>
                          <m:e>
                            <m:r>
                              <a:rPr lang="fr-FR" sz="2400" b="0" i="1" smtClean="0">
                                <a:latin typeface="Cambria Math" panose="02040503050406030204" pitchFamily="18" charset="0"/>
                              </a:rPr>
                              <m:t>𝐴</m:t>
                            </m:r>
                            <m:d>
                              <m:dPr>
                                <m:ctrlPr>
                                  <a:rPr lang="fr-FR" sz="2400" b="0" i="1" smtClean="0">
                                    <a:latin typeface="Cambria Math" panose="02040503050406030204" pitchFamily="18" charset="0"/>
                                  </a:rPr>
                                </m:ctrlPr>
                              </m:dPr>
                              <m:e>
                                <m:r>
                                  <a:rPr lang="fr-FR" sz="2400" b="0" i="1" smtClean="0">
                                    <a:latin typeface="Cambria Math" panose="02040503050406030204" pitchFamily="18" charset="0"/>
                                  </a:rPr>
                                  <m:t>𝐶</m:t>
                                </m:r>
                                <m:sSup>
                                  <m:sSupPr>
                                    <m:ctrlPr>
                                      <a:rPr lang="fr-FR" sz="2400" b="0" i="1" smtClean="0">
                                        <a:latin typeface="Cambria Math" panose="02040503050406030204" pitchFamily="18" charset="0"/>
                                      </a:rPr>
                                    </m:ctrlPr>
                                  </m:sSupPr>
                                  <m:e>
                                    <m:r>
                                      <a:rPr lang="fr-FR" sz="2400" b="0" i="1" smtClean="0">
                                        <a:latin typeface="Cambria Math" panose="02040503050406030204" pitchFamily="18" charset="0"/>
                                      </a:rPr>
                                      <m:t>𝐶</m:t>
                                    </m:r>
                                  </m:e>
                                  <m:sup>
                                    <m:r>
                                      <a:rPr lang="fr-FR" sz="2400" b="0" i="1" smtClean="0">
                                        <a:latin typeface="Cambria Math" panose="02040503050406030204" pitchFamily="18" charset="0"/>
                                      </a:rPr>
                                      <m:t>−1</m:t>
                                    </m:r>
                                  </m:sup>
                                </m:sSup>
                              </m:e>
                            </m:d>
                          </m:e>
                          <m:e>
                            <m:r>
                              <a:rPr lang="fr-FR" sz="2400" b="0" i="1" smtClean="0">
                                <a:latin typeface="Cambria Math" panose="02040503050406030204" pitchFamily="18" charset="0"/>
                              </a:rPr>
                              <m:t>=</m:t>
                            </m:r>
                          </m:e>
                          <m:e>
                            <m:r>
                              <a:rPr lang="fr-FR" sz="2400" b="0" i="1" smtClean="0">
                                <a:latin typeface="Cambria Math" panose="02040503050406030204" pitchFamily="18" charset="0"/>
                              </a:rPr>
                              <m:t>𝐵</m:t>
                            </m:r>
                            <m:d>
                              <m:dPr>
                                <m:ctrlPr>
                                  <a:rPr lang="fr-FR" sz="2400" i="1">
                                    <a:latin typeface="Cambria Math" panose="02040503050406030204" pitchFamily="18" charset="0"/>
                                  </a:rPr>
                                </m:ctrlPr>
                              </m:dPr>
                              <m:e>
                                <m:r>
                                  <a:rPr lang="fr-FR" sz="2400" i="1">
                                    <a:latin typeface="Cambria Math" panose="02040503050406030204" pitchFamily="18" charset="0"/>
                                  </a:rPr>
                                  <m:t>𝐶</m:t>
                                </m:r>
                                <m:sSup>
                                  <m:sSupPr>
                                    <m:ctrlPr>
                                      <a:rPr lang="fr-FR" sz="2400" i="1">
                                        <a:latin typeface="Cambria Math" panose="02040503050406030204" pitchFamily="18" charset="0"/>
                                      </a:rPr>
                                    </m:ctrlPr>
                                  </m:sSupPr>
                                  <m:e>
                                    <m:r>
                                      <a:rPr lang="fr-FR" sz="2400" i="1">
                                        <a:latin typeface="Cambria Math" panose="02040503050406030204" pitchFamily="18" charset="0"/>
                                      </a:rPr>
                                      <m:t>𝐶</m:t>
                                    </m:r>
                                  </m:e>
                                  <m:sup>
                                    <m:r>
                                      <a:rPr lang="fr-FR" sz="2400" b="0" i="1" smtClean="0">
                                        <a:latin typeface="Cambria Math" panose="02040503050406030204" pitchFamily="18" charset="0"/>
                                      </a:rPr>
                                      <m:t>−</m:t>
                                    </m:r>
                                    <m:r>
                                      <a:rPr lang="fr-FR" sz="2400" i="1">
                                        <a:latin typeface="Cambria Math" panose="02040503050406030204" pitchFamily="18" charset="0"/>
                                      </a:rPr>
                                      <m:t>1</m:t>
                                    </m:r>
                                  </m:sup>
                                </m:sSup>
                              </m:e>
                            </m:d>
                          </m:e>
                        </m:mr>
                        <m:mr>
                          <m:e>
                            <m:r>
                              <a:rPr lang="fr-FR" sz="2400" b="0" i="1" smtClean="0">
                                <a:latin typeface="Cambria Math" panose="02040503050406030204" pitchFamily="18" charset="0"/>
                              </a:rPr>
                              <m:t>𝐴</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𝑛</m:t>
                                </m:r>
                              </m:sub>
                            </m:sSub>
                          </m:e>
                          <m:e>
                            <m:r>
                              <a:rPr lang="fr-FR" sz="2400" b="0" i="1" smtClean="0">
                                <a:latin typeface="Cambria Math" panose="02040503050406030204" pitchFamily="18" charset="0"/>
                              </a:rPr>
                              <m:t>=</m:t>
                            </m:r>
                          </m:e>
                          <m:e>
                            <m:r>
                              <a:rPr lang="fr-FR" sz="2400" b="0" i="1" smtClean="0">
                                <a:latin typeface="Cambria Math" panose="02040503050406030204" pitchFamily="18" charset="0"/>
                              </a:rPr>
                              <m:t>𝐵</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𝐼</m:t>
                                </m:r>
                              </m:e>
                              <m:sub>
                                <m:r>
                                  <a:rPr lang="fr-FR" sz="2400" b="0" i="1" smtClean="0">
                                    <a:latin typeface="Cambria Math" panose="02040503050406030204" pitchFamily="18" charset="0"/>
                                  </a:rPr>
                                  <m:t>𝑛</m:t>
                                </m:r>
                              </m:sub>
                            </m:sSub>
                          </m:e>
                        </m:mr>
                        <m:mr>
                          <m:e>
                            <m:r>
                              <a:rPr lang="fr-FR" sz="2400" b="0" i="1" smtClean="0">
                                <a:latin typeface="Cambria Math" panose="02040503050406030204" pitchFamily="18" charset="0"/>
                              </a:rPr>
                              <m:t>𝐴</m:t>
                            </m:r>
                          </m:e>
                          <m:e>
                            <m:r>
                              <a:rPr lang="fr-FR" sz="2400" b="0" i="1" smtClean="0">
                                <a:latin typeface="Cambria Math" panose="02040503050406030204" pitchFamily="18" charset="0"/>
                              </a:rPr>
                              <m:t>=</m:t>
                            </m:r>
                          </m:e>
                          <m:e>
                            <m:r>
                              <a:rPr lang="fr-FR" sz="2400" b="0" i="1" smtClean="0">
                                <a:latin typeface="Cambria Math" panose="02040503050406030204" pitchFamily="18" charset="0"/>
                              </a:rPr>
                              <m:t>𝐵</m:t>
                            </m:r>
                          </m:e>
                        </m:mr>
                      </m:m>
                    </m:oMath>
                  </m:oMathPara>
                </a14:m>
                <a:endParaRPr lang="fr-FR" sz="2400" dirty="0"/>
              </a:p>
              <a:p>
                <a:endParaRPr lang="fr-FR" sz="2400" dirty="0"/>
              </a:p>
              <a:p>
                <a:pPr marL="342900" indent="-342900">
                  <a:buFont typeface="Arial" panose="020B0604020202020204" pitchFamily="34" charset="0"/>
                  <a:buChar char="•"/>
                </a:pPr>
                <a:r>
                  <a:rPr lang="fr-FR" sz="2400" dirty="0"/>
                  <a:t>Q.E.D.</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429161"/>
              </a:xfrm>
              <a:prstGeom prst="rect">
                <a:avLst/>
              </a:prstGeom>
              <a:blipFill>
                <a:blip r:embed="rId3"/>
                <a:stretch>
                  <a:fillRect l="-843" t="-1143" b="-2000"/>
                </a:stretch>
              </a:blipFill>
            </p:spPr>
            <p:txBody>
              <a:bodyPr/>
              <a:lstStyle/>
              <a:p>
                <a:r>
                  <a:rPr lang="fr-FR">
                    <a:noFill/>
                  </a:rPr>
                  <a:t> </a:t>
                </a:r>
              </a:p>
            </p:txBody>
          </p:sp>
        </mc:Fallback>
      </mc:AlternateContent>
    </p:spTree>
    <p:extLst>
      <p:ext uri="{BB962C8B-B14F-4D97-AF65-F5344CB8AC3E}">
        <p14:creationId xmlns:p14="http://schemas.microsoft.com/office/powerpoint/2010/main" val="577657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2. Opérations.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032129"/>
              </a:xfrm>
              <a:prstGeom prst="rect">
                <a:avLst/>
              </a:prstGeom>
              <a:noFill/>
            </p:spPr>
            <p:txBody>
              <a:bodyPr wrap="square" rtlCol="0">
                <a:spAutoFit/>
              </a:bodyPr>
              <a:lstStyle/>
              <a:p>
                <a:r>
                  <a:rPr lang="fr-FR" sz="2400" b="1" dirty="0"/>
                  <a:t>Matrice inversible : remarque</a:t>
                </a:r>
              </a:p>
              <a:p>
                <a:endParaRPr lang="fr-FR" sz="2400" dirty="0"/>
              </a:p>
              <a:p>
                <a:pPr marL="342900" indent="-342900">
                  <a:buFont typeface="Arial" panose="020B0604020202020204" pitchFamily="34" charset="0"/>
                  <a:buChar char="•"/>
                </a:pPr>
                <a:r>
                  <a:rPr lang="fr-FR" sz="2400" dirty="0"/>
                  <a:t>Les propriétés de simplifications sont fausses avec une matrice non inversible. On peut facilement le constater avec la matrice nulle, ou encore en considérant les matrices</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2"/>
                                    <m:mcJc m:val="center"/>
                                  </m:mcPr>
                                </m:mc>
                              </m:mcs>
                              <m:ctrlPr>
                                <a:rPr lang="fr-FR" sz="2400" i="1">
                                  <a:latin typeface="Cambria Math" panose="02040503050406030204" pitchFamily="18" charset="0"/>
                                </a:rPr>
                              </m:ctrlPr>
                            </m:mPr>
                            <m:mr>
                              <m:e>
                                <m:r>
                                  <a:rPr lang="fr-FR" sz="2400" b="0" i="1" smtClean="0">
                                    <a:latin typeface="Cambria Math" panose="02040503050406030204" pitchFamily="18" charset="0"/>
                                  </a:rPr>
                                  <m:t>4</m:t>
                                </m:r>
                              </m:e>
                              <m:e>
                                <m:r>
                                  <a:rPr lang="fr-FR" sz="2400" b="0" i="1" smtClean="0">
                                    <a:latin typeface="Cambria Math" panose="02040503050406030204" pitchFamily="18" charset="0"/>
                                  </a:rPr>
                                  <m:t>0</m:t>
                                </m:r>
                              </m:e>
                            </m:mr>
                            <m:mr>
                              <m:e>
                                <m:r>
                                  <a:rPr lang="fr-FR" sz="2400" b="0" i="1" smtClean="0">
                                    <a:latin typeface="Cambria Math" panose="02040503050406030204" pitchFamily="18" charset="0"/>
                                  </a:rPr>
                                  <m:t>0</m:t>
                                </m:r>
                              </m:e>
                              <m:e>
                                <m:r>
                                  <a:rPr lang="fr-FR" sz="2400" b="0" i="1" smtClean="0">
                                    <a:latin typeface="Cambria Math" panose="02040503050406030204" pitchFamily="18" charset="0"/>
                                  </a:rPr>
                                  <m:t>4</m:t>
                                </m:r>
                              </m:e>
                            </m:mr>
                          </m:m>
                        </m:e>
                      </m:d>
                      <m:r>
                        <a:rPr lang="fr-FR" sz="2400" i="1">
                          <a:latin typeface="Cambria Math" panose="02040503050406030204" pitchFamily="18" charset="0"/>
                        </a:rPr>
                        <m:t>,</m:t>
                      </m:r>
                      <m:r>
                        <a:rPr lang="fr-FR" sz="2400" i="1">
                          <a:latin typeface="Cambria Math" panose="02040503050406030204" pitchFamily="18" charset="0"/>
                        </a:rPr>
                        <m:t>𝐵</m:t>
                      </m:r>
                      <m:r>
                        <a:rPr lang="fr-FR" sz="2400" i="1">
                          <a:latin typeface="Cambria Math" panose="02040503050406030204" pitchFamily="18" charset="0"/>
                        </a:rPr>
                        <m:t>=</m:t>
                      </m:r>
                      <m:d>
                        <m:dPr>
                          <m:ctrlPr>
                            <a:rPr lang="fr-FR" sz="2400" i="1">
                              <a:latin typeface="Cambria Math" panose="02040503050406030204" pitchFamily="18" charset="0"/>
                            </a:rPr>
                          </m:ctrlPr>
                        </m:dPr>
                        <m:e>
                          <m:m>
                            <m:mPr>
                              <m:mcs>
                                <m:mc>
                                  <m:mcPr>
                                    <m:count m:val="2"/>
                                    <m:mcJc m:val="center"/>
                                  </m:mcPr>
                                </m:mc>
                              </m:mcs>
                              <m:ctrlPr>
                                <a:rPr lang="fr-FR" sz="2400" i="1">
                                  <a:latin typeface="Cambria Math" panose="02040503050406030204" pitchFamily="18" charset="0"/>
                                </a:rPr>
                              </m:ctrlPr>
                            </m:mPr>
                            <m:mr>
                              <m:e>
                                <m:r>
                                  <m:rPr>
                                    <m:brk m:alnAt="7"/>
                                  </m:rPr>
                                  <a:rPr lang="fr-FR" sz="2400" b="0" i="1" smtClean="0">
                                    <a:latin typeface="Cambria Math" panose="02040503050406030204" pitchFamily="18" charset="0"/>
                                  </a:rPr>
                                  <m:t>2</m:t>
                                </m:r>
                              </m:e>
                              <m:e>
                                <m:r>
                                  <a:rPr lang="fr-FR" sz="2400" b="0" i="1" smtClean="0">
                                    <a:latin typeface="Cambria Math" panose="02040503050406030204" pitchFamily="18" charset="0"/>
                                  </a:rPr>
                                  <m:t>2</m:t>
                                </m:r>
                              </m:e>
                            </m:mr>
                            <m:mr>
                              <m:e>
                                <m:r>
                                  <a:rPr lang="fr-FR" sz="2400" b="0" i="1" smtClean="0">
                                    <a:latin typeface="Cambria Math" panose="02040503050406030204" pitchFamily="18" charset="0"/>
                                  </a:rPr>
                                  <m:t>2</m:t>
                                </m:r>
                              </m:e>
                              <m:e>
                                <m:r>
                                  <a:rPr lang="fr-FR" sz="2400" i="1">
                                    <a:latin typeface="Cambria Math" panose="02040503050406030204" pitchFamily="18" charset="0"/>
                                  </a:rPr>
                                  <m:t>2</m:t>
                                </m:r>
                              </m:e>
                            </m:mr>
                          </m:m>
                        </m:e>
                      </m:d>
                      <m:r>
                        <a:rPr lang="fr-FR" sz="2400" b="0" i="1" smtClean="0">
                          <a:latin typeface="Cambria Math" panose="02040503050406030204" pitchFamily="18" charset="0"/>
                        </a:rPr>
                        <m:t>, </m:t>
                      </m:r>
                      <m:r>
                        <a:rPr lang="fr-FR" sz="2400" b="0" i="1" smtClean="0">
                          <a:latin typeface="Cambria Math" panose="02040503050406030204" pitchFamily="18" charset="0"/>
                        </a:rPr>
                        <m:t>𝐶</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2"/>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1</m:t>
                                </m:r>
                              </m:e>
                              <m:e>
                                <m:r>
                                  <a:rPr lang="fr-FR" sz="2400" b="0" i="1" smtClean="0">
                                    <a:latin typeface="Cambria Math" panose="02040503050406030204" pitchFamily="18" charset="0"/>
                                  </a:rPr>
                                  <m:t>1</m:t>
                                </m:r>
                              </m:e>
                            </m:mr>
                            <m:mr>
                              <m:e>
                                <m:r>
                                  <a:rPr lang="fr-FR" sz="2400" b="0" i="1" smtClean="0">
                                    <a:latin typeface="Cambria Math" panose="02040503050406030204" pitchFamily="18" charset="0"/>
                                  </a:rPr>
                                  <m:t>1</m:t>
                                </m:r>
                              </m:e>
                              <m:e>
                                <m:r>
                                  <a:rPr lang="fr-FR" sz="2400" b="0" i="1" smtClean="0">
                                    <a:latin typeface="Cambria Math" panose="02040503050406030204" pitchFamily="18" charset="0"/>
                                  </a:rPr>
                                  <m:t>1</m:t>
                                </m:r>
                              </m:e>
                            </m:mr>
                          </m:m>
                        </m:e>
                      </m:d>
                    </m:oMath>
                  </m:oMathPara>
                </a14:m>
                <a:endParaRPr lang="fr-FR" sz="2400" dirty="0"/>
              </a:p>
              <a:p>
                <a:endParaRPr lang="fr-FR" sz="2400" dirty="0"/>
              </a:p>
              <a:p>
                <a:endParaRPr lang="fr-FR" sz="2400" dirty="0"/>
              </a:p>
              <a:p>
                <a:pPr marL="342900" indent="-342900">
                  <a:buFont typeface="Arial" panose="020B0604020202020204" pitchFamily="34" charset="0"/>
                  <a:buChar char="•"/>
                </a:pPr>
                <a:r>
                  <a:rPr lang="fr-FR" sz="2400" dirty="0"/>
                  <a:t>On a </a:t>
                </a:r>
                <a14:m>
                  <m:oMath xmlns:m="http://schemas.openxmlformats.org/officeDocument/2006/math">
                    <m:r>
                      <a:rPr lang="fr-FR" sz="2400" b="0" i="1" smtClean="0">
                        <a:latin typeface="Cambria Math" panose="02040503050406030204" pitchFamily="18" charset="0"/>
                      </a:rPr>
                      <m:t>𝐴𝐶</m:t>
                    </m:r>
                    <m:r>
                      <a:rPr lang="fr-FR" sz="2400" b="0" i="1" smtClean="0">
                        <a:latin typeface="Cambria Math" panose="02040503050406030204" pitchFamily="18" charset="0"/>
                      </a:rPr>
                      <m:t>=</m:t>
                    </m:r>
                    <m:r>
                      <a:rPr lang="fr-FR" sz="2400" b="0" i="1" smtClean="0">
                        <a:latin typeface="Cambria Math" panose="02040503050406030204" pitchFamily="18" charset="0"/>
                      </a:rPr>
                      <m:t>𝐵𝐶</m:t>
                    </m:r>
                  </m:oMath>
                </a14:m>
                <a:r>
                  <a:rPr lang="fr-FR" sz="2400" dirty="0"/>
                  <a:t> mais </a:t>
                </a:r>
                <a14:m>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𝐵</m:t>
                    </m:r>
                  </m:oMath>
                </a14:m>
                <a:r>
                  <a:rPr lang="fr-FR" sz="2400" dirty="0"/>
                  <a:t> car la matrice </a:t>
                </a:r>
                <a14:m>
                  <m:oMath xmlns:m="http://schemas.openxmlformats.org/officeDocument/2006/math">
                    <m:r>
                      <a:rPr lang="fr-FR" sz="2400" b="0" i="1" smtClean="0">
                        <a:latin typeface="Cambria Math" panose="02040503050406030204" pitchFamily="18" charset="0"/>
                      </a:rPr>
                      <m:t>𝐶</m:t>
                    </m:r>
                  </m:oMath>
                </a14:m>
                <a:r>
                  <a:rPr lang="fr-FR" sz="2400" dirty="0"/>
                  <a:t> n’est pas inversible.</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032129"/>
              </a:xfrm>
              <a:prstGeom prst="rect">
                <a:avLst/>
              </a:prstGeom>
              <a:blipFill>
                <a:blip r:embed="rId3"/>
                <a:stretch>
                  <a:fillRect l="-843" t="-1254" b="-2508"/>
                </a:stretch>
              </a:blipFill>
            </p:spPr>
            <p:txBody>
              <a:bodyPr/>
              <a:lstStyle/>
              <a:p>
                <a:r>
                  <a:rPr lang="fr-FR">
                    <a:noFill/>
                  </a:rPr>
                  <a:t> </a:t>
                </a:r>
              </a:p>
            </p:txBody>
          </p:sp>
        </mc:Fallback>
      </mc:AlternateContent>
    </p:spTree>
    <p:extLst>
      <p:ext uri="{BB962C8B-B14F-4D97-AF65-F5344CB8AC3E}">
        <p14:creationId xmlns:p14="http://schemas.microsoft.com/office/powerpoint/2010/main" val="27226812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3D2683"/>
        </a:solidFill>
        <a:effectLst/>
      </p:bgPr>
    </p:bg>
    <p:spTree>
      <p:nvGrpSpPr>
        <p:cNvPr id="1" name=""/>
        <p:cNvGrpSpPr/>
        <p:nvPr/>
      </p:nvGrpSpPr>
      <p:grpSpPr>
        <a:xfrm>
          <a:off x="0" y="0"/>
          <a:ext cx="0" cy="0"/>
          <a:chOff x="0" y="0"/>
          <a:chExt cx="0" cy="0"/>
        </a:xfrm>
      </p:grpSpPr>
      <p:pic>
        <p:nvPicPr>
          <p:cNvPr id="3" name="Graphique 2" descr="Questions avec un remplissage uni">
            <a:extLst>
              <a:ext uri="{FF2B5EF4-FFF2-40B4-BE49-F238E27FC236}">
                <a16:creationId xmlns:a16="http://schemas.microsoft.com/office/drawing/2014/main" id="{117F3F9E-E45E-9844-8215-AA148A5923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56000" y="1989000"/>
            <a:ext cx="2880000" cy="2880000"/>
          </a:xfrm>
          <a:prstGeom prst="rect">
            <a:avLst/>
          </a:prstGeom>
        </p:spPr>
      </p:pic>
      <p:sp>
        <p:nvSpPr>
          <p:cNvPr id="5" name="Titre 1">
            <a:extLst>
              <a:ext uri="{FF2B5EF4-FFF2-40B4-BE49-F238E27FC236}">
                <a16:creationId xmlns:a16="http://schemas.microsoft.com/office/drawing/2014/main" id="{916DC45A-DBFE-AF41-8A5A-2D912BEF7316}"/>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solidFill>
                  <a:schemeClr val="bg1"/>
                </a:solidFill>
              </a:rPr>
              <a:t>2. Opérations.</a:t>
            </a:r>
            <a:endParaRPr lang="fr-FR" sz="3200" dirty="0"/>
          </a:p>
        </p:txBody>
      </p:sp>
    </p:spTree>
    <p:extLst>
      <p:ext uri="{BB962C8B-B14F-4D97-AF65-F5344CB8AC3E}">
        <p14:creationId xmlns:p14="http://schemas.microsoft.com/office/powerpoint/2010/main" val="26639917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3D2683"/>
        </a:solidFill>
        <a:effectLst/>
      </p:bgPr>
    </p:bg>
    <p:spTree>
      <p:nvGrpSpPr>
        <p:cNvPr id="1" name=""/>
        <p:cNvGrpSpPr/>
        <p:nvPr/>
      </p:nvGrpSpPr>
      <p:grpSpPr>
        <a:xfrm>
          <a:off x="0" y="0"/>
          <a:ext cx="0" cy="0"/>
          <a:chOff x="0" y="0"/>
          <a:chExt cx="0" cy="0"/>
        </a:xfrm>
      </p:grpSpPr>
      <p:pic>
        <p:nvPicPr>
          <p:cNvPr id="3" name="Graphique 2" descr="Drapeau de course avec un remplissage uni">
            <a:extLst>
              <a:ext uri="{FF2B5EF4-FFF2-40B4-BE49-F238E27FC236}">
                <a16:creationId xmlns:a16="http://schemas.microsoft.com/office/drawing/2014/main" id="{31EA9D4C-4724-F749-BAC8-105B32CB08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56000" y="1989000"/>
            <a:ext cx="2880000" cy="2880000"/>
          </a:xfrm>
          <a:prstGeom prst="rect">
            <a:avLst/>
          </a:prstGeom>
        </p:spPr>
      </p:pic>
    </p:spTree>
    <p:extLst>
      <p:ext uri="{BB962C8B-B14F-4D97-AF65-F5344CB8AC3E}">
        <p14:creationId xmlns:p14="http://schemas.microsoft.com/office/powerpoint/2010/main" val="2964092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826386"/>
              </a:xfrm>
              <a:prstGeom prst="rect">
                <a:avLst/>
              </a:prstGeom>
              <a:noFill/>
            </p:spPr>
            <p:txBody>
              <a:bodyPr wrap="square" rtlCol="0">
                <a:spAutoFit/>
              </a:bodyPr>
              <a:lstStyle/>
              <a:p>
                <a:r>
                  <a:rPr lang="fr-FR" sz="2400" b="1" dirty="0"/>
                  <a:t>Matrice : exemple</a:t>
                </a:r>
              </a:p>
              <a:p>
                <a:endParaRPr lang="fr-FR" sz="2400" dirty="0"/>
              </a:p>
              <a:p>
                <a:pPr marL="342900" indent="-342900">
                  <a:buFont typeface="Arial" panose="020B0604020202020204" pitchFamily="34" charset="0"/>
                  <a:buChar char="•"/>
                </a:pPr>
                <a:r>
                  <a:rPr lang="fr-FR" sz="2400" dirty="0"/>
                  <a:t>Soit </a:t>
                </a:r>
                <a14:m>
                  <m:oMath xmlns:m="http://schemas.openxmlformats.org/officeDocument/2006/math">
                    <m:r>
                      <a:rPr lang="fr-FR" sz="2400" i="1">
                        <a:latin typeface="Cambria Math" panose="02040503050406030204" pitchFamily="18" charset="0"/>
                      </a:rPr>
                      <m:t>𝐴</m:t>
                    </m:r>
                    <m:r>
                      <a:rPr lang="fr-FR" sz="2400" i="1">
                        <a:latin typeface="Cambria Math" panose="02040503050406030204" pitchFamily="18" charset="0"/>
                        <a:ea typeface="Cambria Math" panose="02040503050406030204" pitchFamily="18" charset="0"/>
                      </a:rPr>
                      <m:t>∈</m:t>
                    </m:r>
                    <m:sSub>
                      <m:sSubPr>
                        <m:ctrlPr>
                          <a:rPr lang="fr-FR" sz="2400" i="1">
                            <a:latin typeface="Cambria Math" panose="02040503050406030204" pitchFamily="18" charset="0"/>
                            <a:ea typeface="Cambria Math" panose="02040503050406030204" pitchFamily="18" charset="0"/>
                          </a:rPr>
                        </m:ctrlPr>
                      </m:sSubPr>
                      <m:e>
                        <m:r>
                          <a:rPr lang="fr-FR" sz="2400" i="1">
                            <a:latin typeface="Cambria Math" panose="02040503050406030204" pitchFamily="18" charset="0"/>
                            <a:ea typeface="Cambria Math" panose="02040503050406030204" pitchFamily="18" charset="0"/>
                          </a:rPr>
                          <m:t>𝑀</m:t>
                        </m:r>
                      </m:e>
                      <m:sub>
                        <m:r>
                          <a:rPr lang="fr-FR" sz="2400" b="0" i="1" smtClean="0">
                            <a:latin typeface="Cambria Math" panose="02040503050406030204" pitchFamily="18" charset="0"/>
                            <a:ea typeface="Cambria Math" panose="02040503050406030204" pitchFamily="18" charset="0"/>
                          </a:rPr>
                          <m:t>3</m:t>
                        </m:r>
                        <m:r>
                          <a:rPr lang="fr-FR" sz="2400" i="1">
                            <a:latin typeface="Cambria Math" panose="02040503050406030204" pitchFamily="18" charset="0"/>
                            <a:ea typeface="Cambria Math" panose="02040503050406030204" pitchFamily="18" charset="0"/>
                          </a:rPr>
                          <m:t>,</m:t>
                        </m:r>
                        <m:r>
                          <a:rPr lang="fr-FR" sz="2400" b="0" i="1" smtClean="0">
                            <a:latin typeface="Cambria Math" panose="02040503050406030204" pitchFamily="18" charset="0"/>
                            <a:ea typeface="Cambria Math" panose="02040503050406030204" pitchFamily="18" charset="0"/>
                          </a:rPr>
                          <m:t>2</m:t>
                        </m:r>
                      </m:sub>
                    </m:sSub>
                    <m:d>
                      <m:dPr>
                        <m:ctrlPr>
                          <a:rPr lang="fr-FR" sz="2400" i="1">
                            <a:latin typeface="Cambria Math" panose="02040503050406030204" pitchFamily="18" charset="0"/>
                            <a:ea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définie par</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𝐴</m:t>
                      </m:r>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2"/>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5</m:t>
                                </m:r>
                              </m:e>
                              <m:e>
                                <m:r>
                                  <a:rPr lang="fr-FR" sz="2400" b="0" i="1" smtClean="0">
                                    <a:latin typeface="Cambria Math" panose="02040503050406030204" pitchFamily="18" charset="0"/>
                                  </a:rPr>
                                  <m:t>3</m:t>
                                </m:r>
                              </m:e>
                            </m:mr>
                            <m:mr>
                              <m:e>
                                <m:r>
                                  <a:rPr lang="fr-FR" sz="2400" b="0" i="1" smtClean="0">
                                    <a:latin typeface="Cambria Math" panose="02040503050406030204" pitchFamily="18" charset="0"/>
                                  </a:rPr>
                                  <m:t>0</m:t>
                                </m:r>
                              </m:e>
                              <m:e>
                                <m:r>
                                  <a:rPr lang="fr-FR" sz="2400" b="0" i="1" smtClean="0">
                                    <a:latin typeface="Cambria Math" panose="02040503050406030204" pitchFamily="18" charset="0"/>
                                  </a:rPr>
                                  <m:t>7</m:t>
                                </m:r>
                              </m:e>
                            </m:mr>
                            <m:mr>
                              <m:e>
                                <m:r>
                                  <a:rPr lang="fr-FR" sz="2400" b="0" i="1" smtClean="0">
                                    <a:latin typeface="Cambria Math" panose="02040503050406030204" pitchFamily="18" charset="0"/>
                                  </a:rPr>
                                  <m:t>−4</m:t>
                                </m:r>
                              </m:e>
                              <m:e>
                                <m:r>
                                  <a:rPr lang="fr-FR" sz="2400" b="0" i="1" smtClean="0">
                                    <a:latin typeface="Cambria Math" panose="02040503050406030204" pitchFamily="18" charset="0"/>
                                  </a:rPr>
                                  <m:t>1</m:t>
                                </m:r>
                              </m:e>
                            </m:mr>
                          </m:m>
                        </m:e>
                      </m:d>
                    </m:oMath>
                  </m:oMathPara>
                </a14:m>
                <a:endParaRPr lang="fr-FR" sz="2400" dirty="0"/>
              </a:p>
              <a:p>
                <a:endParaRPr lang="fr-FR" sz="2400" dirty="0"/>
              </a:p>
              <a:p>
                <a:pPr marL="342900" indent="-342900">
                  <a:buFont typeface="Arial" panose="020B0604020202020204" pitchFamily="34" charset="0"/>
                  <a:buChar char="•"/>
                </a:pPr>
                <a:r>
                  <a:rPr lang="fr-FR" sz="2400" dirty="0"/>
                  <a:t>Ses coefficients sont donc</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m>
                        <m:mPr>
                          <m:mcs>
                            <m:mc>
                              <m:mcPr>
                                <m:count m:val="2"/>
                                <m:mcJc m:val="center"/>
                              </m:mcPr>
                            </m:mc>
                          </m:mcs>
                          <m:ctrlPr>
                            <a:rPr lang="fr-FR" sz="2400" i="1" smtClean="0">
                              <a:latin typeface="Cambria Math" panose="02040503050406030204" pitchFamily="18" charset="0"/>
                            </a:rPr>
                          </m:ctrlPr>
                        </m:mPr>
                        <m:mr>
                          <m:e>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𝑎</m:t>
                                </m:r>
                              </m:e>
                              <m:sub>
                                <m:r>
                                  <a:rPr lang="fr-FR" sz="2400" b="0" i="1" smtClean="0">
                                    <a:latin typeface="Cambria Math" panose="02040503050406030204" pitchFamily="18" charset="0"/>
                                  </a:rPr>
                                  <m:t>1,1</m:t>
                                </m:r>
                              </m:sub>
                            </m:sSub>
                            <m:r>
                              <m:rPr>
                                <m:brk m:alnAt="7"/>
                              </m:rPr>
                              <a:rPr lang="fr-FR" sz="2400" b="0" i="1" smtClean="0">
                                <a:latin typeface="Cambria Math" panose="02040503050406030204" pitchFamily="18" charset="0"/>
                              </a:rPr>
                              <m:t>=</m:t>
                            </m:r>
                            <m:r>
                              <a:rPr lang="fr-FR" sz="2400" b="0" i="1" smtClean="0">
                                <a:latin typeface="Cambria Math" panose="02040503050406030204" pitchFamily="18" charset="0"/>
                              </a:rPr>
                              <m:t>5</m:t>
                            </m:r>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i="1">
                                    <a:latin typeface="Cambria Math" panose="02040503050406030204" pitchFamily="18" charset="0"/>
                                  </a:rPr>
                                  <m:t>1,</m:t>
                                </m:r>
                                <m:r>
                                  <a:rPr lang="fr-FR" sz="2400" b="0" i="1" smtClean="0">
                                    <a:latin typeface="Cambria Math" panose="02040503050406030204" pitchFamily="18" charset="0"/>
                                  </a:rPr>
                                  <m:t>2</m:t>
                                </m:r>
                              </m:sub>
                            </m:sSub>
                            <m:r>
                              <m:rPr>
                                <m:brk m:alnAt="7"/>
                              </m:rPr>
                              <a:rPr lang="fr-FR" sz="2400" i="1">
                                <a:latin typeface="Cambria Math" panose="02040503050406030204" pitchFamily="18" charset="0"/>
                              </a:rPr>
                              <m:t>=</m:t>
                            </m:r>
                            <m:r>
                              <a:rPr lang="fr-FR" sz="2400" b="0" i="1" smtClean="0">
                                <a:latin typeface="Cambria Math" panose="02040503050406030204" pitchFamily="18" charset="0"/>
                              </a:rPr>
                              <m:t>3</m:t>
                            </m:r>
                          </m:e>
                        </m:m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2</m:t>
                                </m:r>
                                <m:r>
                                  <a:rPr lang="fr-FR" sz="2400" i="1">
                                    <a:latin typeface="Cambria Math" panose="02040503050406030204" pitchFamily="18" charset="0"/>
                                  </a:rPr>
                                  <m:t>,1</m:t>
                                </m:r>
                              </m:sub>
                            </m:sSub>
                            <m:r>
                              <m:rPr>
                                <m:brk m:alnAt="7"/>
                              </m:rPr>
                              <a:rPr lang="fr-FR" sz="2400" i="1">
                                <a:latin typeface="Cambria Math" panose="02040503050406030204" pitchFamily="18" charset="0"/>
                              </a:rPr>
                              <m:t>=</m:t>
                            </m:r>
                            <m:r>
                              <a:rPr lang="fr-FR" sz="2400" b="0" i="1" smtClean="0">
                                <a:latin typeface="Cambria Math" panose="02040503050406030204" pitchFamily="18" charset="0"/>
                              </a:rPr>
                              <m:t>0</m:t>
                            </m:r>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2</m:t>
                                </m:r>
                                <m:r>
                                  <a:rPr lang="fr-FR" sz="2400" i="1">
                                    <a:latin typeface="Cambria Math" panose="02040503050406030204" pitchFamily="18" charset="0"/>
                                  </a:rPr>
                                  <m:t>,</m:t>
                                </m:r>
                                <m:r>
                                  <a:rPr lang="fr-FR" sz="2400" b="0" i="1" smtClean="0">
                                    <a:latin typeface="Cambria Math" panose="02040503050406030204" pitchFamily="18" charset="0"/>
                                  </a:rPr>
                                  <m:t>2</m:t>
                                </m:r>
                              </m:sub>
                            </m:sSub>
                            <m:r>
                              <m:rPr>
                                <m:brk m:alnAt="7"/>
                              </m:rPr>
                              <a:rPr lang="fr-FR" sz="2400" i="1">
                                <a:latin typeface="Cambria Math" panose="02040503050406030204" pitchFamily="18" charset="0"/>
                              </a:rPr>
                              <m:t>=</m:t>
                            </m:r>
                            <m:r>
                              <a:rPr lang="fr-FR" sz="2400" b="0" i="1" smtClean="0">
                                <a:latin typeface="Cambria Math" panose="02040503050406030204" pitchFamily="18" charset="0"/>
                              </a:rPr>
                              <m:t>7</m:t>
                            </m:r>
                          </m:e>
                        </m:mr>
                        <m:mr>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3</m:t>
                                </m:r>
                                <m:r>
                                  <a:rPr lang="fr-FR" sz="2400" i="1">
                                    <a:latin typeface="Cambria Math" panose="02040503050406030204" pitchFamily="18" charset="0"/>
                                  </a:rPr>
                                  <m:t>,1</m:t>
                                </m:r>
                              </m:sub>
                            </m:sSub>
                            <m:r>
                              <m:rPr>
                                <m:brk m:alnAt="7"/>
                              </m:rPr>
                              <a:rPr lang="fr-FR" sz="2400" i="1">
                                <a:latin typeface="Cambria Math" panose="02040503050406030204" pitchFamily="18" charset="0"/>
                              </a:rPr>
                              <m:t>=</m:t>
                            </m:r>
                            <m:r>
                              <a:rPr lang="fr-FR" sz="2400" b="0" i="1" smtClean="0">
                                <a:latin typeface="Cambria Math" panose="02040503050406030204" pitchFamily="18" charset="0"/>
                              </a:rPr>
                              <m:t>−4</m:t>
                            </m:r>
                          </m:e>
                          <m:e>
                            <m:sSub>
                              <m:sSubPr>
                                <m:ctrlPr>
                                  <a:rPr lang="fr-FR" sz="2400" i="1">
                                    <a:latin typeface="Cambria Math" panose="02040503050406030204" pitchFamily="18" charset="0"/>
                                  </a:rPr>
                                </m:ctrlPr>
                              </m:sSubPr>
                              <m:e>
                                <m:r>
                                  <a:rPr lang="fr-FR" sz="2400" i="1">
                                    <a:latin typeface="Cambria Math" panose="02040503050406030204" pitchFamily="18" charset="0"/>
                                  </a:rPr>
                                  <m:t>𝑎</m:t>
                                </m:r>
                              </m:e>
                              <m:sub>
                                <m:r>
                                  <a:rPr lang="fr-FR" sz="2400" b="0" i="1" smtClean="0">
                                    <a:latin typeface="Cambria Math" panose="02040503050406030204" pitchFamily="18" charset="0"/>
                                  </a:rPr>
                                  <m:t>3</m:t>
                                </m:r>
                                <m:r>
                                  <a:rPr lang="fr-FR" sz="2400" i="1">
                                    <a:latin typeface="Cambria Math" panose="02040503050406030204" pitchFamily="18" charset="0"/>
                                  </a:rPr>
                                  <m:t>,</m:t>
                                </m:r>
                                <m:r>
                                  <a:rPr lang="fr-FR" sz="2400" b="0" i="1" smtClean="0">
                                    <a:latin typeface="Cambria Math" panose="02040503050406030204" pitchFamily="18" charset="0"/>
                                  </a:rPr>
                                  <m:t>2</m:t>
                                </m:r>
                              </m:sub>
                            </m:sSub>
                            <m:r>
                              <m:rPr>
                                <m:brk m:alnAt="7"/>
                              </m:rPr>
                              <a:rPr lang="fr-FR" sz="2400" i="1">
                                <a:latin typeface="Cambria Math" panose="02040503050406030204" pitchFamily="18" charset="0"/>
                              </a:rPr>
                              <m:t>=</m:t>
                            </m:r>
                            <m:r>
                              <a:rPr lang="fr-FR" sz="2400" b="0" i="1" smtClean="0">
                                <a:latin typeface="Cambria Math" panose="02040503050406030204" pitchFamily="18" charset="0"/>
                              </a:rPr>
                              <m:t>1</m:t>
                            </m:r>
                          </m:e>
                        </m:mr>
                      </m:m>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826386"/>
              </a:xfrm>
              <a:prstGeom prst="rect">
                <a:avLst/>
              </a:prstGeom>
              <a:blipFill>
                <a:blip r:embed="rId2"/>
                <a:stretch>
                  <a:fillRect l="-843" t="-1050"/>
                </a:stretch>
              </a:blipFill>
            </p:spPr>
            <p:txBody>
              <a:bodyPr/>
              <a:lstStyle/>
              <a:p>
                <a:r>
                  <a:rPr lang="fr-FR">
                    <a:noFill/>
                  </a:rPr>
                  <a:t> </a:t>
                </a:r>
              </a:p>
            </p:txBody>
          </p:sp>
        </mc:Fallback>
      </mc:AlternateContent>
    </p:spTree>
    <p:extLst>
      <p:ext uri="{BB962C8B-B14F-4D97-AF65-F5344CB8AC3E}">
        <p14:creationId xmlns:p14="http://schemas.microsoft.com/office/powerpoint/2010/main" val="3528654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3046988"/>
              </a:xfrm>
              <a:prstGeom prst="rect">
                <a:avLst/>
              </a:prstGeom>
              <a:noFill/>
            </p:spPr>
            <p:txBody>
              <a:bodyPr wrap="square" rtlCol="0">
                <a:spAutoFit/>
              </a:bodyPr>
              <a:lstStyle/>
              <a:p>
                <a:r>
                  <a:rPr lang="fr-FR" sz="2400" b="1" dirty="0"/>
                  <a:t>Coefficients d’une matrice : remarque</a:t>
                </a:r>
              </a:p>
              <a:p>
                <a:endParaRPr lang="fr-FR" sz="2400" dirty="0"/>
              </a:p>
              <a:p>
                <a:pPr marL="342900" indent="-342900">
                  <a:buFont typeface="Arial" panose="020B0604020202020204" pitchFamily="34" charset="0"/>
                  <a:buChar char="•"/>
                </a:pPr>
                <a:r>
                  <a:rPr lang="fr-FR" sz="2400" dirty="0"/>
                  <a:t>On retrouve le même principe qu’avec les listes bidimensionnelles en Python : on repère un coefficient d’abord par son numéro de ligne puis par son numéro de colonne.</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La différence étant qu’en Mathématiques on commence l’indexation à </a:t>
                </a:r>
                <a14:m>
                  <m:oMath xmlns:m="http://schemas.openxmlformats.org/officeDocument/2006/math">
                    <m:r>
                      <a:rPr lang="fr-FR" sz="2400" b="0" i="1" smtClean="0">
                        <a:latin typeface="Cambria Math" panose="02040503050406030204" pitchFamily="18" charset="0"/>
                      </a:rPr>
                      <m:t>1</m:t>
                    </m:r>
                  </m:oMath>
                </a14:m>
                <a:r>
                  <a:rPr lang="fr-FR" sz="2400" dirty="0"/>
                  <a:t>.</a:t>
                </a:r>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3046988"/>
              </a:xfrm>
              <a:prstGeom prst="rect">
                <a:avLst/>
              </a:prstGeom>
              <a:blipFill>
                <a:blip r:embed="rId2"/>
                <a:stretch>
                  <a:fillRect l="-843" t="-1660" b="-3320"/>
                </a:stretch>
              </a:blipFill>
            </p:spPr>
            <p:txBody>
              <a:bodyPr/>
              <a:lstStyle/>
              <a:p>
                <a:r>
                  <a:rPr lang="fr-FR">
                    <a:noFill/>
                  </a:rPr>
                  <a:t> </a:t>
                </a:r>
              </a:p>
            </p:txBody>
          </p:sp>
        </mc:Fallback>
      </mc:AlternateContent>
      <p:pic>
        <p:nvPicPr>
          <p:cNvPr id="5" name="Graphique 4" descr="Index pointant vers la droite vu du côté du dos de la main avec un remplissage uni">
            <a:extLst>
              <a:ext uri="{FF2B5EF4-FFF2-40B4-BE49-F238E27FC236}">
                <a16:creationId xmlns:a16="http://schemas.microsoft.com/office/drawing/2014/main" id="{B3C3B9FD-7E1D-F44C-AEA5-6C298D289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40000" y="5040000"/>
            <a:ext cx="1080000" cy="1080000"/>
          </a:xfrm>
          <a:prstGeom prst="rect">
            <a:avLst/>
          </a:prstGeom>
        </p:spPr>
      </p:pic>
    </p:spTree>
    <p:extLst>
      <p:ext uri="{BB962C8B-B14F-4D97-AF65-F5344CB8AC3E}">
        <p14:creationId xmlns:p14="http://schemas.microsoft.com/office/powerpoint/2010/main" val="1139564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7C888-7DB0-A144-8F3D-23189552835D}"/>
              </a:ext>
            </a:extLst>
          </p:cNvPr>
          <p:cNvSpPr txBox="1">
            <a:spLocks/>
          </p:cNvSpPr>
          <p:nvPr/>
        </p:nvSpPr>
        <p:spPr>
          <a:xfrm>
            <a:off x="838200" y="365126"/>
            <a:ext cx="10515600" cy="57909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1. Définitions.</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D5C8C869-0EAD-EA43-AF3E-D7D5D6E20C31}"/>
                  </a:ext>
                </a:extLst>
              </p:cNvPr>
              <p:cNvSpPr txBox="1"/>
              <p:nvPr/>
            </p:nvSpPr>
            <p:spPr>
              <a:xfrm>
                <a:off x="844826" y="1431230"/>
                <a:ext cx="10525539" cy="4852995"/>
              </a:xfrm>
              <a:prstGeom prst="rect">
                <a:avLst/>
              </a:prstGeom>
              <a:noFill/>
            </p:spPr>
            <p:txBody>
              <a:bodyPr wrap="square" rtlCol="0">
                <a:spAutoFit/>
              </a:bodyPr>
              <a:lstStyle/>
              <a:p>
                <a:r>
                  <a:rPr lang="fr-FR" sz="2400" b="1" dirty="0"/>
                  <a:t>Matrice nulle : définition</a:t>
                </a:r>
              </a:p>
              <a:p>
                <a:endParaRPr lang="fr-FR" sz="2400" dirty="0"/>
              </a:p>
              <a:p>
                <a:pPr marL="342900" indent="-342900">
                  <a:buFont typeface="Arial" panose="020B0604020202020204" pitchFamily="34" charset="0"/>
                  <a:buChar char="•"/>
                </a:pPr>
                <a:r>
                  <a:rPr lang="fr-FR" sz="2400" dirty="0"/>
                  <a:t>Soient </a:t>
                </a:r>
                <a14:m>
                  <m:oMath xmlns:m="http://schemas.openxmlformats.org/officeDocument/2006/math">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r>
                      <a:rPr lang="fr-FR" sz="2400" i="1">
                        <a:latin typeface="Cambria Math" panose="02040503050406030204" pitchFamily="18" charset="0"/>
                        <a:ea typeface="Cambria Math" panose="02040503050406030204" pitchFamily="18" charset="0"/>
                      </a:rPr>
                      <m:t>∈</m:t>
                    </m:r>
                    <m:sSup>
                      <m:sSupPr>
                        <m:ctrlPr>
                          <a:rPr lang="fr-FR" sz="2400" i="1">
                            <a:latin typeface="Cambria Math" panose="02040503050406030204" pitchFamily="18" charset="0"/>
                            <a:ea typeface="Cambria Math" panose="02040503050406030204" pitchFamily="18" charset="0"/>
                          </a:rPr>
                        </m:ctrlPr>
                      </m:sSupPr>
                      <m:e>
                        <m:r>
                          <a:rPr lang="fr-FR" sz="2400" i="1">
                            <a:latin typeface="Cambria Math" panose="02040503050406030204" pitchFamily="18" charset="0"/>
                            <a:ea typeface="Cambria Math" panose="02040503050406030204" pitchFamily="18" charset="0"/>
                          </a:rPr>
                          <m:t>ℕ</m:t>
                        </m:r>
                      </m:e>
                      <m:sup>
                        <m:r>
                          <a:rPr lang="fr-FR" sz="2400" i="1">
                            <a:latin typeface="Cambria Math" panose="02040503050406030204" pitchFamily="18" charset="0"/>
                            <a:ea typeface="Cambria Math" panose="02040503050406030204" pitchFamily="18" charset="0"/>
                          </a:rPr>
                          <m:t>∗</m:t>
                        </m:r>
                      </m:sup>
                    </m:sSup>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La matrice de </a:t>
                </a:r>
                <a14:m>
                  <m:oMath xmlns:m="http://schemas.openxmlformats.org/officeDocument/2006/math">
                    <m:sSub>
                      <m:sSubPr>
                        <m:ctrlPr>
                          <a:rPr lang="fr-FR" sz="2400" i="1">
                            <a:latin typeface="Cambria Math" panose="02040503050406030204" pitchFamily="18" charset="0"/>
                          </a:rPr>
                        </m:ctrlPr>
                      </m:sSubPr>
                      <m:e>
                        <m:r>
                          <a:rPr lang="fr-FR" sz="2400" i="1">
                            <a:latin typeface="Cambria Math" panose="02040503050406030204" pitchFamily="18" charset="0"/>
                          </a:rPr>
                          <m:t>𝑀</m:t>
                        </m:r>
                      </m:e>
                      <m:sub>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sub>
                    </m:sSub>
                    <m:d>
                      <m:dPr>
                        <m:ctrlPr>
                          <a:rPr lang="fr-FR" sz="2400" i="1">
                            <a:latin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dont tous les coefficients sont égaux à </a:t>
                </a:r>
                <a14:m>
                  <m:oMath xmlns:m="http://schemas.openxmlformats.org/officeDocument/2006/math">
                    <m:r>
                      <a:rPr lang="fr-FR" sz="2400" b="0" i="1" smtClean="0">
                        <a:latin typeface="Cambria Math" panose="02040503050406030204" pitchFamily="18" charset="0"/>
                      </a:rPr>
                      <m:t>0</m:t>
                    </m:r>
                  </m:oMath>
                </a14:m>
                <a:r>
                  <a:rPr lang="fr-FR" sz="2400" dirty="0"/>
                  <a:t> est appelée la </a:t>
                </a:r>
                <a:r>
                  <a:rPr lang="fr-FR" sz="2400" b="1" dirty="0"/>
                  <a:t>matrice nulle </a:t>
                </a:r>
                <a:r>
                  <a:rPr lang="fr-FR" sz="2400" dirty="0"/>
                  <a:t>de </a:t>
                </a:r>
                <a14:m>
                  <m:oMath xmlns:m="http://schemas.openxmlformats.org/officeDocument/2006/math">
                    <m:sSub>
                      <m:sSubPr>
                        <m:ctrlPr>
                          <a:rPr lang="fr-FR" sz="2400" i="1">
                            <a:latin typeface="Cambria Math" panose="02040503050406030204" pitchFamily="18" charset="0"/>
                          </a:rPr>
                        </m:ctrlPr>
                      </m:sSubPr>
                      <m:e>
                        <m:r>
                          <a:rPr lang="fr-FR" sz="2400" i="1">
                            <a:latin typeface="Cambria Math" panose="02040503050406030204" pitchFamily="18" charset="0"/>
                          </a:rPr>
                          <m:t>𝑀</m:t>
                        </m:r>
                      </m:e>
                      <m:sub>
                        <m:r>
                          <a:rPr lang="fr-FR" sz="2400" i="1">
                            <a:latin typeface="Cambria Math" panose="02040503050406030204" pitchFamily="18" charset="0"/>
                          </a:rPr>
                          <m:t>𝑛</m:t>
                        </m:r>
                        <m:r>
                          <a:rPr lang="fr-FR" sz="2400" i="1">
                            <a:latin typeface="Cambria Math" panose="02040503050406030204" pitchFamily="18" charset="0"/>
                          </a:rPr>
                          <m:t>,</m:t>
                        </m:r>
                        <m:r>
                          <a:rPr lang="fr-FR" sz="2400" i="1">
                            <a:latin typeface="Cambria Math" panose="02040503050406030204" pitchFamily="18" charset="0"/>
                          </a:rPr>
                          <m:t>𝑝</m:t>
                        </m:r>
                      </m:sub>
                    </m:sSub>
                    <m:d>
                      <m:dPr>
                        <m:ctrlPr>
                          <a:rPr lang="fr-FR" sz="2400" i="1">
                            <a:latin typeface="Cambria Math" panose="02040503050406030204" pitchFamily="18" charset="0"/>
                          </a:rPr>
                        </m:ctrlPr>
                      </m:dPr>
                      <m:e>
                        <m:r>
                          <a:rPr lang="fr-FR" sz="2400" i="1">
                            <a:latin typeface="Cambria Math" panose="02040503050406030204" pitchFamily="18" charset="0"/>
                            <a:ea typeface="Cambria Math" panose="02040503050406030204" pitchFamily="18" charset="0"/>
                          </a:rPr>
                          <m:t>ℝ</m:t>
                        </m:r>
                      </m:e>
                    </m:d>
                  </m:oMath>
                </a14:m>
                <a:r>
                  <a:rPr lang="fr-FR" sz="2400" dirty="0"/>
                  <a:t> et est notée </a:t>
                </a: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oMath>
                </a14:m>
                <a:r>
                  <a:rPr lang="fr-FR" sz="2400" dirty="0"/>
                  <a:t>.</a:t>
                </a:r>
              </a:p>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On a ainsi</a:t>
                </a:r>
              </a:p>
              <a:p>
                <a:pPr marL="342900" indent="-342900">
                  <a:buFont typeface="Arial" panose="020B0604020202020204" pitchFamily="34" charset="0"/>
                  <a:buChar char="•"/>
                </a:pPr>
                <a:endParaRPr lang="fr-FR" sz="2400" dirty="0"/>
              </a:p>
              <a:p>
                <a:pPr/>
                <a14:m>
                  <m:oMathPara xmlns:m="http://schemas.openxmlformats.org/officeDocument/2006/math">
                    <m:oMathParaPr>
                      <m:jc m:val="centerGroup"/>
                    </m:oMathParaPr>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panose="02040503050406030204" pitchFamily="18" charset="0"/>
                            </a:rPr>
                            <m:t>0</m:t>
                          </m:r>
                        </m:e>
                        <m:sub>
                          <m:r>
                            <a:rPr lang="fr-FR" sz="2400" b="0" i="1" smtClean="0">
                              <a:latin typeface="Cambria Math" panose="02040503050406030204" pitchFamily="18" charset="0"/>
                            </a:rPr>
                            <m:t>𝑛</m:t>
                          </m:r>
                          <m:r>
                            <a:rPr lang="fr-FR" sz="2400" b="0" i="1" smtClean="0">
                              <a:latin typeface="Cambria Math" panose="02040503050406030204" pitchFamily="18" charset="0"/>
                            </a:rPr>
                            <m:t>,</m:t>
                          </m:r>
                          <m:r>
                            <a:rPr lang="fr-FR" sz="2400" b="0" i="1" smtClean="0">
                              <a:latin typeface="Cambria Math" panose="02040503050406030204" pitchFamily="18" charset="0"/>
                            </a:rPr>
                            <m:t>𝑝</m:t>
                          </m:r>
                        </m:sub>
                      </m:sSub>
                      <m:r>
                        <a:rPr lang="fr-FR" sz="2400" b="0" i="1" smtClean="0">
                          <a:latin typeface="Cambria Math" panose="02040503050406030204" pitchFamily="18" charset="0"/>
                        </a:rPr>
                        <m:t>=</m:t>
                      </m:r>
                      <m:d>
                        <m:dPr>
                          <m:ctrlPr>
                            <a:rPr lang="fr-FR" sz="2400" b="0" i="1" smtClean="0">
                              <a:latin typeface="Cambria Math" panose="02040503050406030204" pitchFamily="18" charset="0"/>
                            </a:rPr>
                          </m:ctrlPr>
                        </m:dPr>
                        <m:e>
                          <m:m>
                            <m:mPr>
                              <m:mcs>
                                <m:mc>
                                  <m:mcPr>
                                    <m:count m:val="5"/>
                                    <m:mcJc m:val="center"/>
                                  </m:mcPr>
                                </m:mc>
                              </m:mcs>
                              <m:ctrlPr>
                                <a:rPr lang="fr-FR" sz="2400" b="0" i="1" smtClean="0">
                                  <a:latin typeface="Cambria Math" panose="02040503050406030204" pitchFamily="18" charset="0"/>
                                </a:rPr>
                              </m:ctrlPr>
                            </m:mPr>
                            <m:mr>
                              <m:e>
                                <m:r>
                                  <m:rPr>
                                    <m:brk m:alnAt="7"/>
                                  </m:rPr>
                                  <a:rPr lang="fr-FR" sz="2400" b="0" i="1" smtClean="0">
                                    <a:latin typeface="Cambria Math" panose="02040503050406030204" pitchFamily="18" charset="0"/>
                                  </a:rPr>
                                  <m:t>0</m:t>
                                </m:r>
                              </m:e>
                              <m:e>
                                <m:r>
                                  <a:rPr lang="fr-FR" sz="2400" b="0" i="1" smtClean="0">
                                    <a:latin typeface="Cambria Math" panose="02040503050406030204" pitchFamily="18" charset="0"/>
                                  </a:rPr>
                                  <m:t>0</m:t>
                                </m:r>
                              </m:e>
                              <m:e>
                                <m:r>
                                  <a:rPr lang="fr-FR" sz="2400" b="0" i="1" smtClean="0">
                                    <a:latin typeface="Cambria Math" panose="02040503050406030204" pitchFamily="18" charset="0"/>
                                  </a:rPr>
                                  <m:t>⋯</m:t>
                                </m:r>
                              </m:e>
                              <m:e>
                                <m:r>
                                  <a:rPr lang="fr-FR" sz="2400" b="0" i="1" smtClean="0">
                                    <a:latin typeface="Cambria Math" panose="02040503050406030204" pitchFamily="18" charset="0"/>
                                  </a:rPr>
                                  <m:t>0</m:t>
                                </m:r>
                              </m:e>
                              <m:e>
                                <m:r>
                                  <a:rPr lang="fr-FR" sz="2400" b="0" i="1" smtClean="0">
                                    <a:latin typeface="Cambria Math" panose="02040503050406030204" pitchFamily="18" charset="0"/>
                                  </a:rPr>
                                  <m:t>0</m:t>
                                </m:r>
                              </m:e>
                            </m:mr>
                            <m:mr>
                              <m:e>
                                <m:r>
                                  <a:rPr lang="fr-FR" sz="2400" b="0" i="1" smtClean="0">
                                    <a:latin typeface="Cambria Math" panose="02040503050406030204" pitchFamily="18" charset="0"/>
                                  </a:rPr>
                                  <m:t>0</m:t>
                                </m:r>
                              </m:e>
                              <m:e>
                                <m:r>
                                  <a:rPr lang="fr-FR" sz="2400" b="0" i="1" smtClean="0">
                                    <a:latin typeface="Cambria Math" panose="02040503050406030204" pitchFamily="18" charset="0"/>
                                  </a:rPr>
                                  <m:t>0</m:t>
                                </m:r>
                              </m:e>
                              <m:e>
                                <m:r>
                                  <a:rPr lang="fr-FR" sz="2400" i="1">
                                    <a:latin typeface="Cambria Math" panose="02040503050406030204" pitchFamily="18" charset="0"/>
                                  </a:rPr>
                                  <m:t>⋯</m:t>
                                </m:r>
                              </m:e>
                              <m:e>
                                <m:r>
                                  <a:rPr lang="fr-FR" sz="2400" b="0" i="1" smtClean="0">
                                    <a:latin typeface="Cambria Math" panose="02040503050406030204" pitchFamily="18" charset="0"/>
                                  </a:rPr>
                                  <m:t>0</m:t>
                                </m:r>
                              </m:e>
                              <m:e>
                                <m:r>
                                  <a:rPr lang="fr-FR" sz="2400" b="0" i="1" smtClean="0">
                                    <a:latin typeface="Cambria Math" panose="02040503050406030204" pitchFamily="18" charset="0"/>
                                  </a:rPr>
                                  <m:t>0</m:t>
                                </m:r>
                              </m:e>
                            </m:mr>
                            <m:mr>
                              <m:e>
                                <m:r>
                                  <a:rPr lang="fr-FR" sz="2400" b="0" i="1" smtClean="0">
                                    <a:latin typeface="Cambria Math" panose="02040503050406030204" pitchFamily="18" charset="0"/>
                                  </a:rPr>
                                  <m:t>⋮</m:t>
                                </m:r>
                              </m:e>
                              <m:e>
                                <m:r>
                                  <a:rPr lang="fr-FR" sz="2400" i="1">
                                    <a:latin typeface="Cambria Math" panose="02040503050406030204" pitchFamily="18" charset="0"/>
                                  </a:rPr>
                                  <m:t>⋮</m:t>
                                </m:r>
                              </m:e>
                              <m:e>
                                <m:r>
                                  <a:rPr lang="fr-FR" sz="2400" i="1" smtClean="0">
                                    <a:latin typeface="Cambria Math" panose="02040503050406030204" pitchFamily="18" charset="0"/>
                                  </a:rPr>
                                  <m:t>⋱</m:t>
                                </m:r>
                              </m:e>
                              <m:e>
                                <m:r>
                                  <a:rPr lang="fr-FR" sz="2400" i="1">
                                    <a:latin typeface="Cambria Math" panose="02040503050406030204" pitchFamily="18" charset="0"/>
                                  </a:rPr>
                                  <m:t>⋮</m:t>
                                </m:r>
                              </m:e>
                              <m:e>
                                <m:r>
                                  <a:rPr lang="fr-FR" sz="2400" i="1">
                                    <a:latin typeface="Cambria Math" panose="02040503050406030204" pitchFamily="18" charset="0"/>
                                  </a:rPr>
                                  <m:t>⋮</m:t>
                                </m:r>
                              </m:e>
                            </m:mr>
                            <m:mr>
                              <m:e>
                                <m:r>
                                  <a:rPr lang="fr-FR" sz="2400" b="0" i="1" smtClean="0">
                                    <a:latin typeface="Cambria Math" panose="02040503050406030204" pitchFamily="18" charset="0"/>
                                  </a:rPr>
                                  <m:t>0</m:t>
                                </m:r>
                              </m:e>
                              <m:e>
                                <m:r>
                                  <a:rPr lang="fr-FR" sz="2400" b="0" i="1" smtClean="0">
                                    <a:latin typeface="Cambria Math" panose="02040503050406030204" pitchFamily="18" charset="0"/>
                                  </a:rPr>
                                  <m:t>0</m:t>
                                </m:r>
                              </m:e>
                              <m:e>
                                <m:r>
                                  <a:rPr lang="fr-FR" sz="2400" i="1">
                                    <a:latin typeface="Cambria Math" panose="02040503050406030204" pitchFamily="18" charset="0"/>
                                  </a:rPr>
                                  <m:t>⋯</m:t>
                                </m:r>
                              </m:e>
                              <m:e>
                                <m:r>
                                  <a:rPr lang="fr-FR" sz="2400" b="0" i="1" smtClean="0">
                                    <a:latin typeface="Cambria Math" panose="02040503050406030204" pitchFamily="18" charset="0"/>
                                  </a:rPr>
                                  <m:t>0</m:t>
                                </m:r>
                              </m:e>
                              <m:e>
                                <m:r>
                                  <a:rPr lang="fr-FR" sz="2400" b="0" i="1" smtClean="0">
                                    <a:latin typeface="Cambria Math" panose="02040503050406030204" pitchFamily="18" charset="0"/>
                                  </a:rPr>
                                  <m:t>0</m:t>
                                </m:r>
                              </m:e>
                            </m:mr>
                          </m:m>
                        </m:e>
                      </m:d>
                    </m:oMath>
                  </m:oMathPara>
                </a14:m>
                <a:endParaRPr lang="fr-FR" sz="2400" dirty="0"/>
              </a:p>
            </p:txBody>
          </p:sp>
        </mc:Choice>
        <mc:Fallback xmlns="">
          <p:sp>
            <p:nvSpPr>
              <p:cNvPr id="3" name="ZoneTexte 2">
                <a:extLst>
                  <a:ext uri="{FF2B5EF4-FFF2-40B4-BE49-F238E27FC236}">
                    <a16:creationId xmlns:a16="http://schemas.microsoft.com/office/drawing/2014/main" id="{D5C8C869-0EAD-EA43-AF3E-D7D5D6E20C31}"/>
                  </a:ext>
                </a:extLst>
              </p:cNvPr>
              <p:cNvSpPr txBox="1">
                <a:spLocks noRot="1" noChangeAspect="1" noMove="1" noResize="1" noEditPoints="1" noAdjustHandles="1" noChangeArrowheads="1" noChangeShapeType="1" noTextEdit="1"/>
              </p:cNvSpPr>
              <p:nvPr/>
            </p:nvSpPr>
            <p:spPr>
              <a:xfrm>
                <a:off x="844826" y="1431230"/>
                <a:ext cx="10525539" cy="4852995"/>
              </a:xfrm>
              <a:prstGeom prst="rect">
                <a:avLst/>
              </a:prstGeom>
              <a:blipFill>
                <a:blip r:embed="rId2"/>
                <a:stretch>
                  <a:fillRect l="-843" t="-1044"/>
                </a:stretch>
              </a:blipFill>
            </p:spPr>
            <p:txBody>
              <a:bodyPr/>
              <a:lstStyle/>
              <a:p>
                <a:r>
                  <a:rPr lang="fr-FR">
                    <a:noFill/>
                  </a:rPr>
                  <a:t> </a:t>
                </a:r>
              </a:p>
            </p:txBody>
          </p:sp>
        </mc:Fallback>
      </mc:AlternateContent>
    </p:spTree>
    <p:extLst>
      <p:ext uri="{BB962C8B-B14F-4D97-AF65-F5344CB8AC3E}">
        <p14:creationId xmlns:p14="http://schemas.microsoft.com/office/powerpoint/2010/main" val="35960699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1332</TotalTime>
  <Words>3557</Words>
  <Application>Microsoft Macintosh PowerPoint</Application>
  <PresentationFormat>Grand écran</PresentationFormat>
  <Paragraphs>584</Paragraphs>
  <Slides>63</Slides>
  <Notes>25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63</vt:i4>
      </vt:variant>
    </vt:vector>
  </HeadingPairs>
  <TitlesOfParts>
    <vt:vector size="68" baseType="lpstr">
      <vt:lpstr>Arial</vt:lpstr>
      <vt:lpstr>Calibri</vt:lpstr>
      <vt:lpstr>Calibri Light</vt:lpstr>
      <vt:lpstr>Cambria Math</vt:lpstr>
      <vt:lpstr>Thème Office</vt:lpstr>
      <vt:lpstr>Matrices, définitions et opérations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dc:title>
  <dc:creator>Laurent Godefroy</dc:creator>
  <cp:lastModifiedBy>Laurent Godefroy</cp:lastModifiedBy>
  <cp:revision>84</cp:revision>
  <dcterms:created xsi:type="dcterms:W3CDTF">2021-02-04T09:09:06Z</dcterms:created>
  <dcterms:modified xsi:type="dcterms:W3CDTF">2022-06-09T08:22:17Z</dcterms:modified>
</cp:coreProperties>
</file>