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63" r:id="rId3"/>
    <p:sldId id="259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61451399-9345-4D7D-B079-113B38F0298D}">
  <a:tblStyle styleId="{61451399-9345-4D7D-B079-113B38F0298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618" y="-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584849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55fab08a85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55fab08a85_0_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255fab08a85_0_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55fab08a85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55fab08a85_0_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255fab08a85_0_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55fab08a8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55fab08a85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255fab08a8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55fab08a8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55fab08a85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255fab08a8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55fab08a85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55fab08a85_0_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255fab08a85_0_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55fab08a85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55fab08a85_0_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255fab08a85_0_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55fab08a85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55fab08a85_0_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255fab08a85_0_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55fab08a85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55fab08a85_0_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255fab08a85_0_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55fab08a85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55fab08a85_0_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255fab08a85_0_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>
  <p:cSld name="Diapositive de titr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2" descr="Une image contenant extérieur, ciel, route, arbre&#10;&#10;Description générée automatiquement"/>
          <p:cNvPicPr preferRelativeResize="0"/>
          <p:nvPr/>
        </p:nvPicPr>
        <p:blipFill rotWithShape="1">
          <a:blip r:embed="rId2">
            <a:alphaModFix/>
          </a:blip>
          <a:srcRect l="9207" r="3912"/>
          <a:stretch/>
        </p:blipFill>
        <p:spPr>
          <a:xfrm>
            <a:off x="593920" y="457196"/>
            <a:ext cx="11598080" cy="590384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"/>
          <p:cNvSpPr/>
          <p:nvPr/>
        </p:nvSpPr>
        <p:spPr>
          <a:xfrm>
            <a:off x="593920" y="457196"/>
            <a:ext cx="11598080" cy="5943605"/>
          </a:xfrm>
          <a:prstGeom prst="rect">
            <a:avLst/>
          </a:prstGeom>
          <a:solidFill>
            <a:srgbClr val="1A8BA0">
              <a:alpha val="8784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6704619" y="457198"/>
            <a:ext cx="5487381" cy="5943601"/>
          </a:xfrm>
          <a:custGeom>
            <a:avLst/>
            <a:gdLst/>
            <a:ahLst/>
            <a:cxnLst/>
            <a:rect l="l" t="t" r="r" b="b"/>
            <a:pathLst>
              <a:path w="6294771" h="6818117" extrusionOk="0">
                <a:moveTo>
                  <a:pt x="0" y="0"/>
                </a:moveTo>
                <a:lnTo>
                  <a:pt x="6294771" y="0"/>
                </a:lnTo>
                <a:lnTo>
                  <a:pt x="6294771" y="6818117"/>
                </a:lnTo>
                <a:lnTo>
                  <a:pt x="5978066" y="6778980"/>
                </a:lnTo>
                <a:cubicBezTo>
                  <a:pt x="2593053" y="6275991"/>
                  <a:pt x="0" y="3432485"/>
                  <a:pt x="0" y="0"/>
                </a:cubicBezTo>
                <a:close/>
              </a:path>
            </a:pathLst>
          </a:custGeom>
          <a:solidFill>
            <a:srgbClr val="5F176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6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44303" y="878485"/>
            <a:ext cx="3534800" cy="3013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>
  <p:cSld name="Titre et contenu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/>
        </p:nvSpPr>
        <p:spPr>
          <a:xfrm>
            <a:off x="605790" y="3567078"/>
            <a:ext cx="1151712" cy="307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" name="Google Shape;19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473421" y="235677"/>
            <a:ext cx="1530619" cy="130508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3"/>
          <p:cNvSpPr/>
          <p:nvPr/>
        </p:nvSpPr>
        <p:spPr>
          <a:xfrm rot="5400000">
            <a:off x="-289537" y="593454"/>
            <a:ext cx="1168603" cy="589529"/>
          </a:xfrm>
          <a:prstGeom prst="triangle">
            <a:avLst>
              <a:gd name="adj" fmla="val 49111"/>
            </a:avLst>
          </a:prstGeom>
          <a:solidFill>
            <a:srgbClr val="5F176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"/>
          <p:cNvSpPr txBox="1"/>
          <p:nvPr/>
        </p:nvSpPr>
        <p:spPr>
          <a:xfrm>
            <a:off x="333741" y="637640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100" b="1" i="0" u="none" strike="noStrike" cap="none">
                <a:solidFill>
                  <a:srgbClr val="5F176F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100" b="1" i="0" u="none" strike="noStrike" cap="none">
              <a:solidFill>
                <a:srgbClr val="5F176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3"/>
          <p:cNvSpPr txBox="1"/>
          <p:nvPr/>
        </p:nvSpPr>
        <p:spPr>
          <a:xfrm>
            <a:off x="1003906" y="6382905"/>
            <a:ext cx="5408979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i="0" u="none" strike="noStrike" cap="none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IRTS</a:t>
            </a:r>
            <a:r>
              <a:rPr lang="fr-FR" sz="1100" b="0" i="0" u="none" strike="noStrike" cap="none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100" b="0" i="0" u="none" strike="noStrike" cap="none">
                <a:solidFill>
                  <a:srgbClr val="5F176F"/>
                </a:solidFill>
                <a:latin typeface="Calibri"/>
                <a:ea typeface="Calibri"/>
                <a:cs typeface="Calibri"/>
                <a:sym typeface="Calibri"/>
              </a:rPr>
              <a:t>– ARRFIS Association Régionale de Recherche et de Formation à l’Intervention Sociale</a:t>
            </a:r>
            <a:endParaRPr/>
          </a:p>
        </p:txBody>
      </p:sp>
      <p:cxnSp>
        <p:nvCxnSpPr>
          <p:cNvPr id="23" name="Google Shape;23;p3"/>
          <p:cNvCxnSpPr/>
          <p:nvPr/>
        </p:nvCxnSpPr>
        <p:spPr>
          <a:xfrm>
            <a:off x="838200" y="6356350"/>
            <a:ext cx="0" cy="261611"/>
          </a:xfrm>
          <a:prstGeom prst="straightConnector1">
            <a:avLst/>
          </a:prstGeom>
          <a:noFill/>
          <a:ln w="12700" cap="flat" cmpd="sng">
            <a:solidFill>
              <a:srgbClr val="1A8BA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4" name="Google Shape;2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07468" y="6300415"/>
            <a:ext cx="981680" cy="346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>
  <p:cSld name="Titre de section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6883075" y="0"/>
            <a:ext cx="5308924" cy="6092208"/>
          </a:xfrm>
          <a:custGeom>
            <a:avLst/>
            <a:gdLst/>
            <a:ahLst/>
            <a:cxnLst/>
            <a:rect l="l" t="t" r="r" b="b"/>
            <a:pathLst>
              <a:path w="5308924" h="6092208" extrusionOk="0">
                <a:moveTo>
                  <a:pt x="0" y="0"/>
                </a:moveTo>
                <a:lnTo>
                  <a:pt x="5308924" y="0"/>
                </a:lnTo>
                <a:lnTo>
                  <a:pt x="5308924" y="6092208"/>
                </a:lnTo>
                <a:lnTo>
                  <a:pt x="5298633" y="6091396"/>
                </a:lnTo>
                <a:cubicBezTo>
                  <a:pt x="2322469" y="5777837"/>
                  <a:pt x="0" y="3170291"/>
                  <a:pt x="0" y="0"/>
                </a:cubicBez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l="-8531" r="-47035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4"/>
          <p:cNvSpPr txBox="1"/>
          <p:nvPr/>
        </p:nvSpPr>
        <p:spPr>
          <a:xfrm>
            <a:off x="333741" y="637640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100" b="1">
                <a:solidFill>
                  <a:srgbClr val="5F176F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100" b="1">
              <a:solidFill>
                <a:srgbClr val="5F176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4"/>
          <p:cNvSpPr txBox="1"/>
          <p:nvPr/>
        </p:nvSpPr>
        <p:spPr>
          <a:xfrm>
            <a:off x="1003907" y="6382905"/>
            <a:ext cx="5508476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IRTS</a:t>
            </a:r>
            <a:r>
              <a:rPr lang="fr-FR" sz="110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100">
                <a:solidFill>
                  <a:srgbClr val="5F176F"/>
                </a:solidFill>
                <a:latin typeface="Calibri"/>
                <a:ea typeface="Calibri"/>
                <a:cs typeface="Calibri"/>
                <a:sym typeface="Calibri"/>
              </a:rPr>
              <a:t>– ARRFIS Association Régionale de Recherche et de Formation à l’Intervention Sociale</a:t>
            </a:r>
            <a:endParaRPr/>
          </a:p>
        </p:txBody>
      </p:sp>
      <p:cxnSp>
        <p:nvCxnSpPr>
          <p:cNvPr id="29" name="Google Shape;29;p4"/>
          <p:cNvCxnSpPr/>
          <p:nvPr/>
        </p:nvCxnSpPr>
        <p:spPr>
          <a:xfrm>
            <a:off x="838200" y="6356350"/>
            <a:ext cx="0" cy="261611"/>
          </a:xfrm>
          <a:prstGeom prst="straightConnector1">
            <a:avLst/>
          </a:prstGeom>
          <a:noFill/>
          <a:ln w="12700" cap="flat" cmpd="sng">
            <a:solidFill>
              <a:srgbClr val="1A8BA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0" name="Google Shape;30;p4"/>
          <p:cNvSpPr/>
          <p:nvPr/>
        </p:nvSpPr>
        <p:spPr>
          <a:xfrm>
            <a:off x="6883076" y="0"/>
            <a:ext cx="5308924" cy="6092208"/>
          </a:xfrm>
          <a:custGeom>
            <a:avLst/>
            <a:gdLst/>
            <a:ahLst/>
            <a:cxnLst/>
            <a:rect l="l" t="t" r="r" b="b"/>
            <a:pathLst>
              <a:path w="5308924" h="6092208" extrusionOk="0">
                <a:moveTo>
                  <a:pt x="0" y="0"/>
                </a:moveTo>
                <a:lnTo>
                  <a:pt x="5308924" y="0"/>
                </a:lnTo>
                <a:lnTo>
                  <a:pt x="5308924" y="6092208"/>
                </a:lnTo>
                <a:lnTo>
                  <a:pt x="5298632" y="6091396"/>
                </a:lnTo>
                <a:cubicBezTo>
                  <a:pt x="2322469" y="5777837"/>
                  <a:pt x="0" y="3170291"/>
                  <a:pt x="0" y="0"/>
                </a:cubicBezTo>
                <a:close/>
              </a:path>
            </a:pathLst>
          </a:custGeom>
          <a:solidFill>
            <a:srgbClr val="5F176F">
              <a:alpha val="8470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" name="Google Shape;31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741" y="235677"/>
            <a:ext cx="1530619" cy="13050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07468" y="6300415"/>
            <a:ext cx="981680" cy="346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>
  <p:cSld name="Deux contenu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9" name="Google Shape;59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/>
        </p:nvSpPr>
        <p:spPr>
          <a:xfrm>
            <a:off x="1055075" y="3496050"/>
            <a:ext cx="6236700" cy="60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300" b="1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Bilan PES 2024 / Projection 2025</a:t>
            </a:r>
            <a:endParaRPr sz="33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13"/>
          <p:cNvSpPr txBox="1"/>
          <p:nvPr/>
        </p:nvSpPr>
        <p:spPr>
          <a:xfrm>
            <a:off x="2178704" y="5522692"/>
            <a:ext cx="72696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500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 04/09/2025</a:t>
            </a:r>
            <a:endParaRPr sz="1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/>
          <p:nvPr/>
        </p:nvSpPr>
        <p:spPr>
          <a:xfrm>
            <a:off x="757301" y="604900"/>
            <a:ext cx="9641100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29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fr-FR" sz="2800" b="1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ÉINGÉNIERIE DU DF2 – ES/ETS en 2025</a:t>
            </a:r>
            <a:endParaRPr lang="fr-FR" sz="2800" b="1" dirty="0" smtClean="0"/>
          </a:p>
        </p:txBody>
      </p:sp>
      <p:sp>
        <p:nvSpPr>
          <p:cNvPr id="130" name="Google Shape;130;p20"/>
          <p:cNvSpPr txBox="1"/>
          <p:nvPr/>
        </p:nvSpPr>
        <p:spPr>
          <a:xfrm>
            <a:off x="363164" y="1202228"/>
            <a:ext cx="10388920" cy="500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1" algn="just">
              <a:buClr>
                <a:srgbClr val="1A8BA0"/>
              </a:buClr>
              <a:buSzPts val="2800"/>
            </a:pPr>
            <a:r>
              <a:rPr lang="fr-FR" sz="32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  <a:sym typeface="Calibri"/>
              </a:rPr>
              <a:t>U</a:t>
            </a:r>
            <a:r>
              <a:rPr lang="fr-FR" sz="28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ne </a:t>
            </a:r>
            <a:r>
              <a:rPr lang="fr-FR" sz="2800" dirty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réingénierie </a:t>
            </a:r>
            <a:r>
              <a:rPr lang="fr-FR" sz="28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engagée entre Septembre 2024 et Février 2025.</a:t>
            </a:r>
          </a:p>
          <a:p>
            <a:pPr lvl="1" algn="just">
              <a:buClr>
                <a:srgbClr val="1A8BA0"/>
              </a:buClr>
              <a:buSzPts val="2800"/>
            </a:pPr>
            <a:endParaRPr lang="fr-FR" sz="1100" dirty="0" smtClean="0">
              <a:solidFill>
                <a:srgbClr val="1A8B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1" algn="just">
              <a:buClr>
                <a:srgbClr val="1A8BA0"/>
              </a:buClr>
              <a:buSzPts val="2800"/>
            </a:pPr>
            <a:r>
              <a:rPr lang="fr-FR" sz="2400" b="1" u="sng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Objectifs : </a:t>
            </a:r>
          </a:p>
          <a:p>
            <a:pPr lvl="1" algn="just">
              <a:buClr>
                <a:srgbClr val="1A8BA0"/>
              </a:buClr>
              <a:buSzPts val="2800"/>
            </a:pPr>
            <a:r>
              <a:rPr lang="fr-FR" sz="24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- condenser le temps de réalisation du PDS (Novembre </a:t>
            </a:r>
            <a:r>
              <a:rPr lang="fr-FR" sz="2400" dirty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lang="fr-FR" sz="24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Mars)</a:t>
            </a:r>
            <a:endParaRPr lang="fr-FR" sz="2400" dirty="0">
              <a:solidFill>
                <a:srgbClr val="1A8B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1" algn="just">
              <a:buClr>
                <a:srgbClr val="1A8BA0"/>
              </a:buClr>
              <a:buSzPts val="2800"/>
              <a:buFontTx/>
              <a:buChar char="-"/>
            </a:pPr>
            <a:r>
              <a:rPr lang="fr-FR" sz="24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 pouvoir anticiper l’épreuve du PES en Semestre 5</a:t>
            </a:r>
          </a:p>
          <a:p>
            <a:pPr lvl="1" algn="just">
              <a:buClr>
                <a:srgbClr val="1A8BA0"/>
              </a:buClr>
              <a:buSzPts val="2800"/>
              <a:buFontTx/>
              <a:buChar char="-"/>
            </a:pPr>
            <a:r>
              <a:rPr lang="fr-FR" sz="2400" dirty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organiser un rattrapage en Semestre 6</a:t>
            </a:r>
          </a:p>
          <a:p>
            <a:pPr lvl="1" algn="just">
              <a:buClr>
                <a:srgbClr val="1A8BA0"/>
              </a:buClr>
              <a:buSzPts val="2800"/>
            </a:pPr>
            <a:endParaRPr lang="fr-FR" sz="1200" b="1" u="sng" dirty="0">
              <a:solidFill>
                <a:srgbClr val="1A8B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1" algn="just">
              <a:buClr>
                <a:srgbClr val="1A8BA0"/>
              </a:buClr>
              <a:buSzPts val="2800"/>
            </a:pPr>
            <a:r>
              <a:rPr lang="fr-FR" sz="2400" b="1" u="sng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Changements que ça implique </a:t>
            </a:r>
            <a:r>
              <a:rPr lang="fr-FR" sz="2400" b="1" u="sng" dirty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</a:p>
          <a:p>
            <a:pPr lvl="1" algn="just">
              <a:buClr>
                <a:srgbClr val="1A8BA0"/>
              </a:buClr>
              <a:buSzPts val="2800"/>
            </a:pPr>
            <a:r>
              <a:rPr lang="fr-FR" sz="24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fr-FR" sz="2400" dirty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ATELIER 1 EN FIN DE S4 (Avril ou Mai)</a:t>
            </a:r>
          </a:p>
          <a:p>
            <a:pPr lvl="1" algn="just">
              <a:buClr>
                <a:srgbClr val="1A8BA0"/>
              </a:buClr>
              <a:buSzPts val="2800"/>
            </a:pPr>
            <a:r>
              <a:rPr lang="fr-FR" sz="24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- ATELIER </a:t>
            </a:r>
            <a:r>
              <a:rPr lang="fr-FR" sz="2400" dirty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2-3-4 </a:t>
            </a:r>
            <a:r>
              <a:rPr lang="fr-FR" sz="24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Septembre / Octobre / Novembre</a:t>
            </a:r>
            <a:endParaRPr lang="fr-FR" sz="2400" dirty="0">
              <a:solidFill>
                <a:srgbClr val="1A8B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1" algn="just">
              <a:buClr>
                <a:srgbClr val="1A8BA0"/>
              </a:buClr>
              <a:buSzPts val="2800"/>
            </a:pPr>
            <a:r>
              <a:rPr lang="fr-FR" sz="24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- ATELIER PREPA de </a:t>
            </a:r>
            <a:r>
              <a:rPr lang="fr-FR" sz="2400" dirty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l’Oral </a:t>
            </a:r>
            <a:r>
              <a:rPr lang="fr-FR" sz="24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en Décembre</a:t>
            </a:r>
            <a:endParaRPr lang="fr-FR" sz="2400" dirty="0">
              <a:solidFill>
                <a:srgbClr val="1A8B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5875" lvl="1" indent="-15875" algn="just">
              <a:buClr>
                <a:srgbClr val="1A8BA0"/>
              </a:buClr>
              <a:buSzPts val="2800"/>
              <a:buFontTx/>
              <a:buChar char="-"/>
            </a:pPr>
            <a:r>
              <a:rPr lang="fr-FR" sz="24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 ORAL </a:t>
            </a:r>
            <a:r>
              <a:rPr lang="fr-FR" sz="2400" dirty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BLANC </a:t>
            </a:r>
            <a:r>
              <a:rPr lang="fr-FR" sz="24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en Janvier</a:t>
            </a:r>
          </a:p>
          <a:p>
            <a:pPr marL="15875" lvl="1" indent="-15875" algn="just">
              <a:buClr>
                <a:srgbClr val="1A8BA0"/>
              </a:buClr>
              <a:buSzPts val="2800"/>
              <a:buFontTx/>
              <a:buChar char="-"/>
            </a:pPr>
            <a:r>
              <a:rPr lang="fr-FR" sz="24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 dirty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CERTIFICATION PES </a:t>
            </a:r>
            <a:r>
              <a:rPr lang="fr-FR" sz="24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fin Janvier</a:t>
            </a:r>
          </a:p>
          <a:p>
            <a:pPr lvl="1" algn="just">
              <a:buClr>
                <a:srgbClr val="1A8BA0"/>
              </a:buClr>
              <a:buSzPts val="2800"/>
            </a:pPr>
            <a:r>
              <a:rPr lang="fr-FR" sz="24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- RATTRAPAGE EN S6 (Mars / Avril / Mai)</a:t>
            </a:r>
            <a:endParaRPr sz="2800" dirty="0">
              <a:solidFill>
                <a:srgbClr val="1A8BA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" name="Accolade fermante 1"/>
          <p:cNvSpPr/>
          <p:nvPr/>
        </p:nvSpPr>
        <p:spPr>
          <a:xfrm>
            <a:off x="5557624" y="5412742"/>
            <a:ext cx="283779" cy="72877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5841403" y="5546299"/>
            <a:ext cx="4225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1A8BA0"/>
                </a:solidFill>
                <a:latin typeface="Calibri"/>
                <a:ea typeface="Calibri"/>
                <a:cs typeface="Calibri"/>
              </a:rPr>
              <a:t>PAS CONCERNES SAUF SI JURY</a:t>
            </a:r>
            <a:endParaRPr lang="fr-FR" sz="2400" dirty="0">
              <a:solidFill>
                <a:srgbClr val="1A8BA0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97094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1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9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4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95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3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35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3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7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45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3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450"/>
                            </p:stCondLst>
                            <p:childTnLst>
                              <p:par>
                                <p:cTn id="5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" grpId="0" uiExpand="1" build="p"/>
      <p:bldP spid="2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33"/>
          <p:cNvSpPr txBox="1"/>
          <p:nvPr/>
        </p:nvSpPr>
        <p:spPr>
          <a:xfrm>
            <a:off x="2568669" y="2829346"/>
            <a:ext cx="7062220" cy="119930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b="1" dirty="0">
              <a:solidFill>
                <a:srgbClr val="5F176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F176F"/>
              </a:buClr>
              <a:buSzPts val="4400"/>
              <a:buFont typeface="Calibri"/>
              <a:buNone/>
            </a:pPr>
            <a:r>
              <a:rPr lang="fr-FR" sz="4400" b="1" dirty="0">
                <a:solidFill>
                  <a:srgbClr val="5F176F"/>
                </a:solidFill>
                <a:latin typeface="Calibri"/>
                <a:ea typeface="Calibri"/>
                <a:cs typeface="Calibri"/>
                <a:sym typeface="Calibri"/>
              </a:rPr>
              <a:t>MERCI DE VOTRE ATTENTION</a:t>
            </a:r>
            <a:endParaRPr dirty="0"/>
          </a:p>
          <a:p>
            <a:pPr marL="0" marR="0" lvl="0" indent="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 b="1" dirty="0">
              <a:solidFill>
                <a:srgbClr val="5F176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362;p33"/>
          <p:cNvSpPr txBox="1"/>
          <p:nvPr/>
        </p:nvSpPr>
        <p:spPr>
          <a:xfrm>
            <a:off x="2568669" y="2813582"/>
            <a:ext cx="7062220" cy="119930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b="1" dirty="0">
              <a:solidFill>
                <a:srgbClr val="5F176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F176F"/>
              </a:buClr>
              <a:buSzPts val="4400"/>
              <a:buFont typeface="Calibri"/>
              <a:buNone/>
            </a:pPr>
            <a:r>
              <a:rPr lang="fr-FR" sz="4400" b="1" dirty="0">
                <a:solidFill>
                  <a:srgbClr val="5F176F"/>
                </a:solidFill>
                <a:latin typeface="Calibri"/>
                <a:ea typeface="Calibri"/>
                <a:cs typeface="Calibri"/>
                <a:sym typeface="Calibri"/>
              </a:rPr>
              <a:t>MERCI DE VOTRE ATTENTION</a:t>
            </a:r>
            <a:endParaRPr dirty="0"/>
          </a:p>
          <a:p>
            <a:pPr marL="0" marR="0" lvl="0" indent="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 b="1" dirty="0">
              <a:solidFill>
                <a:srgbClr val="5F176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4978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2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/>
          <p:nvPr/>
        </p:nvSpPr>
        <p:spPr>
          <a:xfrm>
            <a:off x="757301" y="604900"/>
            <a:ext cx="9641100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29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fr-FR" sz="2800" b="1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RDRE DU JOUR</a:t>
            </a:r>
            <a:endParaRPr lang="fr-FR" sz="2800" b="1" dirty="0" smtClean="0"/>
          </a:p>
        </p:txBody>
      </p:sp>
      <p:sp>
        <p:nvSpPr>
          <p:cNvPr id="130" name="Google Shape;130;p20"/>
          <p:cNvSpPr txBox="1"/>
          <p:nvPr/>
        </p:nvSpPr>
        <p:spPr>
          <a:xfrm>
            <a:off x="757301" y="1481283"/>
            <a:ext cx="99366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14400" marR="0" lvl="1" indent="-457200" algn="l" rtl="0">
              <a:spcBef>
                <a:spcPts val="0"/>
              </a:spcBef>
              <a:spcAft>
                <a:spcPts val="0"/>
              </a:spcAft>
              <a:buClr>
                <a:srgbClr val="1A8BA0"/>
              </a:buClr>
              <a:buSzPts val="2800"/>
              <a:buFont typeface="Arial"/>
              <a:buChar char="•"/>
            </a:pPr>
            <a:r>
              <a:rPr lang="fr-FR" sz="36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fr-FR" sz="3200" dirty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ésultats DC2 du DEES Session </a:t>
            </a:r>
            <a:r>
              <a:rPr lang="fr-FR" sz="32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2024</a:t>
            </a:r>
            <a:endParaRPr sz="3200" dirty="0">
              <a:solidFill>
                <a:srgbClr val="1A8BA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130;p20"/>
          <p:cNvSpPr txBox="1"/>
          <p:nvPr/>
        </p:nvSpPr>
        <p:spPr>
          <a:xfrm>
            <a:off x="757301" y="2128705"/>
            <a:ext cx="99366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14400" lvl="1" indent="-457200">
              <a:buClr>
                <a:srgbClr val="1A8BA0"/>
              </a:buClr>
              <a:buSzPts val="2800"/>
              <a:buFont typeface="Arial"/>
              <a:buChar char="•"/>
            </a:pPr>
            <a:r>
              <a:rPr lang="fr-FR" sz="3600" b="1" dirty="0">
                <a:solidFill>
                  <a:srgbClr val="5F176F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fr-FR" sz="3200" dirty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otes des dossiers écrits </a:t>
            </a:r>
            <a:r>
              <a:rPr lang="fr-FR" sz="32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PES</a:t>
            </a:r>
            <a:endParaRPr lang="fr-FR" sz="2900" b="1" dirty="0">
              <a:solidFill>
                <a:srgbClr val="5F176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30;p20"/>
          <p:cNvSpPr txBox="1"/>
          <p:nvPr/>
        </p:nvSpPr>
        <p:spPr>
          <a:xfrm>
            <a:off x="757301" y="2774995"/>
            <a:ext cx="99366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14400" lvl="1" indent="-457200">
              <a:buClr>
                <a:srgbClr val="1A8BA0"/>
              </a:buClr>
              <a:buSzPts val="2800"/>
              <a:buFont typeface="Arial"/>
              <a:buChar char="•"/>
            </a:pPr>
            <a:r>
              <a:rPr lang="fr-FR" sz="3600" b="1" dirty="0">
                <a:solidFill>
                  <a:srgbClr val="5F176F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lang="fr-FR" sz="3600" dirty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os </a:t>
            </a:r>
            <a:r>
              <a:rPr lang="fr-FR" sz="36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interventions</a:t>
            </a:r>
            <a:endParaRPr lang="fr-FR" sz="3600" b="1" dirty="0">
              <a:solidFill>
                <a:srgbClr val="5F176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30;p20"/>
          <p:cNvSpPr txBox="1"/>
          <p:nvPr/>
        </p:nvSpPr>
        <p:spPr>
          <a:xfrm>
            <a:off x="757301" y="3421285"/>
            <a:ext cx="99366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14400" lvl="1" indent="-457200">
              <a:buClr>
                <a:srgbClr val="1A8BA0"/>
              </a:buClr>
              <a:buSzPts val="2800"/>
              <a:buFont typeface="Arial"/>
              <a:buChar char="•"/>
            </a:pPr>
            <a:r>
              <a:rPr lang="fr-FR" sz="3600" b="1" dirty="0">
                <a:solidFill>
                  <a:srgbClr val="5F176F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lang="fr-FR" sz="3600" dirty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roupes pour cette année : ok </a:t>
            </a:r>
            <a:r>
              <a:rPr lang="fr-FR" sz="36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lang="fr-FR" sz="3600" b="1" dirty="0">
              <a:solidFill>
                <a:srgbClr val="5F176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30;p20"/>
          <p:cNvSpPr txBox="1"/>
          <p:nvPr/>
        </p:nvSpPr>
        <p:spPr>
          <a:xfrm>
            <a:off x="757301" y="4067575"/>
            <a:ext cx="99366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14400" lvl="1" indent="-457200">
              <a:buClr>
                <a:srgbClr val="1A8BA0"/>
              </a:buClr>
              <a:buSzPts val="2800"/>
              <a:buFont typeface="Arial"/>
              <a:buChar char="•"/>
            </a:pPr>
            <a:r>
              <a:rPr lang="fr-FR" sz="3600" b="1" dirty="0">
                <a:solidFill>
                  <a:srgbClr val="5F176F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lang="fr-FR" sz="3600" dirty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oint sur les groupes : oui ou non </a:t>
            </a:r>
            <a:r>
              <a:rPr lang="fr-FR" sz="36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lang="fr-FR" sz="3600" b="1" dirty="0">
              <a:solidFill>
                <a:srgbClr val="5F176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30;p20"/>
          <p:cNvSpPr txBox="1"/>
          <p:nvPr/>
        </p:nvSpPr>
        <p:spPr>
          <a:xfrm>
            <a:off x="757301" y="4713865"/>
            <a:ext cx="99366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14400" lvl="1" indent="-457200">
              <a:buClr>
                <a:srgbClr val="1A8BA0"/>
              </a:buClr>
              <a:buSzPts val="2800"/>
              <a:buFont typeface="Arial"/>
              <a:buChar char="•"/>
            </a:pPr>
            <a:r>
              <a:rPr lang="fr-FR" sz="3600" b="1" dirty="0">
                <a:solidFill>
                  <a:srgbClr val="5F176F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lang="fr-FR" sz="3600" dirty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oint à rajouter ?</a:t>
            </a:r>
            <a:endParaRPr lang="fr-FR" sz="3600" b="1" dirty="0">
              <a:solidFill>
                <a:srgbClr val="5F176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30;p20"/>
          <p:cNvSpPr txBox="1"/>
          <p:nvPr/>
        </p:nvSpPr>
        <p:spPr>
          <a:xfrm>
            <a:off x="757301" y="5360155"/>
            <a:ext cx="99366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14400" lvl="1" indent="-457200">
              <a:buClr>
                <a:srgbClr val="1A8BA0"/>
              </a:buClr>
              <a:buSzPts val="2800"/>
              <a:buFont typeface="Arial"/>
              <a:buChar char="•"/>
            </a:pPr>
            <a:r>
              <a:rPr lang="fr-FR" sz="36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fr-FR" sz="36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éingénierie DF2 en 2025</a:t>
            </a:r>
            <a:endParaRPr lang="fr-FR" sz="3600" b="1" dirty="0">
              <a:solidFill>
                <a:srgbClr val="5F176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/>
          <p:nvPr/>
        </p:nvSpPr>
        <p:spPr>
          <a:xfrm>
            <a:off x="757301" y="604900"/>
            <a:ext cx="96411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fr-FR" sz="29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fr-FR" sz="2800" b="1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ESULTATS</a:t>
            </a:r>
            <a:r>
              <a:rPr lang="fr-FR" sz="2800" b="1" dirty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 DC2 </a:t>
            </a:r>
            <a:r>
              <a:rPr lang="fr-FR" sz="2800" b="1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– SESSION DEES 2024</a:t>
            </a:r>
            <a:endParaRPr sz="2800" b="1" dirty="0">
              <a:solidFill>
                <a:srgbClr val="1A8B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6" name="Picture 2" descr="C:\Users\ddepaux\Desktop\DISQUE DUR\IRTS\MON DRIVE IRTS\PROJET EDUCATIF SPECIALISE\DC 2 21-2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212" y="2195548"/>
            <a:ext cx="9267383" cy="288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/>
          <p:nvPr/>
        </p:nvSpPr>
        <p:spPr>
          <a:xfrm>
            <a:off x="757301" y="604900"/>
            <a:ext cx="96411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fr-FR" sz="29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fr-FR" sz="2800" b="1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OTES DOSSIERS ECRITS – PES SESSION 2024</a:t>
            </a:r>
            <a:endParaRPr sz="2800" b="1" dirty="0">
              <a:solidFill>
                <a:srgbClr val="1A8B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30;p20"/>
          <p:cNvSpPr txBox="1"/>
          <p:nvPr/>
        </p:nvSpPr>
        <p:spPr>
          <a:xfrm>
            <a:off x="477843" y="1375327"/>
            <a:ext cx="4968300" cy="4832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1">
              <a:buClr>
                <a:srgbClr val="1A8BA0"/>
              </a:buClr>
              <a:buSzPts val="2800"/>
            </a:pPr>
            <a:r>
              <a:rPr lang="fr-FR" sz="2800" u="sng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Collectifs</a:t>
            </a:r>
            <a:endParaRPr lang="fr-FR" sz="2800" dirty="0" smtClean="0">
              <a:solidFill>
                <a:srgbClr val="1A8B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algn="l" rtl="0">
              <a:spcBef>
                <a:spcPts val="0"/>
              </a:spcBef>
              <a:spcAft>
                <a:spcPts val="0"/>
              </a:spcAft>
              <a:buClr>
                <a:srgbClr val="1A8BA0"/>
              </a:buClr>
              <a:buSzPts val="2800"/>
            </a:pPr>
            <a:r>
              <a:rPr lang="fr-FR" sz="28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AMVD Ados</a:t>
            </a:r>
            <a:endParaRPr dirty="0"/>
          </a:p>
          <a:p>
            <a:pPr marL="457200" marR="0" lvl="1" algn="l" rtl="0">
              <a:spcBef>
                <a:spcPts val="0"/>
              </a:spcBef>
              <a:spcAft>
                <a:spcPts val="0"/>
              </a:spcAft>
              <a:buClr>
                <a:srgbClr val="1A8BA0"/>
              </a:buClr>
              <a:buSzPts val="2800"/>
            </a:pPr>
            <a:r>
              <a:rPr lang="fr-FR" sz="28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AMVD Enfants</a:t>
            </a:r>
            <a:endParaRPr lang="fr-FR" sz="2800" dirty="0" smtClean="0">
              <a:solidFill>
                <a:srgbClr val="1A8B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algn="l" rtl="0">
              <a:spcBef>
                <a:spcPts val="0"/>
              </a:spcBef>
              <a:spcAft>
                <a:spcPts val="0"/>
              </a:spcAft>
              <a:buClr>
                <a:srgbClr val="1A8BA0"/>
              </a:buClr>
              <a:buSzPts val="2800"/>
            </a:pPr>
            <a:r>
              <a:rPr lang="fr-FR" sz="28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CAEN T’AS BESOIN</a:t>
            </a:r>
            <a:endParaRPr lang="fr-FR" sz="2800" dirty="0" smtClean="0">
              <a:solidFill>
                <a:srgbClr val="1A8B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algn="l" rtl="0">
              <a:spcBef>
                <a:spcPts val="0"/>
              </a:spcBef>
              <a:spcAft>
                <a:spcPts val="0"/>
              </a:spcAft>
              <a:buClr>
                <a:srgbClr val="1A8BA0"/>
              </a:buClr>
              <a:buSzPts val="2800"/>
            </a:pPr>
            <a:r>
              <a:rPr lang="fr-FR" sz="28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CALVAIRE SAINT-PIERRE</a:t>
            </a:r>
            <a:endParaRPr dirty="0"/>
          </a:p>
          <a:p>
            <a:pPr marL="457200" marR="0" lvl="1" algn="l" rtl="0">
              <a:spcBef>
                <a:spcPts val="0"/>
              </a:spcBef>
              <a:spcAft>
                <a:spcPts val="0"/>
              </a:spcAft>
              <a:buClr>
                <a:srgbClr val="1A8BA0"/>
              </a:buClr>
              <a:buSzPts val="2800"/>
            </a:pPr>
            <a:r>
              <a:rPr lang="fr-FR" sz="28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GEMCA</a:t>
            </a:r>
            <a:endParaRPr lang="fr-FR" sz="2800" dirty="0">
              <a:solidFill>
                <a:srgbClr val="1A8B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algn="l" rtl="0">
              <a:spcBef>
                <a:spcPts val="0"/>
              </a:spcBef>
              <a:spcAft>
                <a:spcPts val="0"/>
              </a:spcAft>
              <a:buClr>
                <a:srgbClr val="1A8BA0"/>
              </a:buClr>
              <a:buSzPts val="2800"/>
            </a:pPr>
            <a:r>
              <a:rPr lang="fr-FR" sz="28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RSVA</a:t>
            </a:r>
          </a:p>
          <a:p>
            <a:pPr marL="457200" marR="0" lvl="1" algn="l" rtl="0">
              <a:spcBef>
                <a:spcPts val="0"/>
              </a:spcBef>
              <a:spcAft>
                <a:spcPts val="0"/>
              </a:spcAft>
              <a:buClr>
                <a:srgbClr val="1A8BA0"/>
              </a:buClr>
              <a:buSzPts val="2800"/>
            </a:pPr>
            <a:r>
              <a:rPr lang="fr-FR" sz="28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HAMEAU DES POSSIBLES</a:t>
            </a:r>
          </a:p>
          <a:p>
            <a:pPr marL="457200" marR="0" lvl="1" algn="l" rtl="0">
              <a:spcBef>
                <a:spcPts val="0"/>
              </a:spcBef>
              <a:spcAft>
                <a:spcPts val="0"/>
              </a:spcAft>
              <a:buClr>
                <a:srgbClr val="1A8BA0"/>
              </a:buClr>
              <a:buSzPts val="2800"/>
            </a:pPr>
            <a:r>
              <a:rPr lang="fr-FR" sz="28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MAINS DANS LA TERRE</a:t>
            </a:r>
          </a:p>
          <a:p>
            <a:pPr marL="457200" marR="0" lvl="1" algn="l" rtl="0">
              <a:spcBef>
                <a:spcPts val="0"/>
              </a:spcBef>
              <a:spcAft>
                <a:spcPts val="0"/>
              </a:spcAft>
              <a:buClr>
                <a:srgbClr val="1A8BA0"/>
              </a:buClr>
              <a:buSzPts val="2800"/>
            </a:pPr>
            <a:r>
              <a:rPr lang="fr-FR" sz="28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PLATEFORME FAIR</a:t>
            </a:r>
          </a:p>
          <a:p>
            <a:pPr marL="457200" marR="0" lvl="1" algn="l" rtl="0">
              <a:spcBef>
                <a:spcPts val="0"/>
              </a:spcBef>
              <a:spcAft>
                <a:spcPts val="0"/>
              </a:spcAft>
              <a:buClr>
                <a:srgbClr val="1A8BA0"/>
              </a:buClr>
              <a:buSzPts val="2800"/>
            </a:pPr>
            <a:r>
              <a:rPr lang="fr-FR" sz="28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PRECARITE ETUDIANTE</a:t>
            </a:r>
            <a:endParaRPr sz="2800" dirty="0">
              <a:solidFill>
                <a:srgbClr val="1A8B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54625" y="1377930"/>
            <a:ext cx="90311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fr-FR" sz="2800" b="1" dirty="0" smtClean="0">
              <a:solidFill>
                <a:srgbClr val="5F176F"/>
              </a:solidFill>
              <a:latin typeface="Calibri"/>
              <a:ea typeface="Calibri"/>
              <a:cs typeface="Calibri"/>
            </a:endParaRPr>
          </a:p>
          <a:p>
            <a:pPr algn="r"/>
            <a:r>
              <a:rPr lang="fr-FR" sz="28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</a:rPr>
              <a:t>9</a:t>
            </a:r>
          </a:p>
          <a:p>
            <a:pPr algn="r"/>
            <a:r>
              <a:rPr lang="fr-FR" sz="28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</a:rPr>
              <a:t>14,5</a:t>
            </a:r>
          </a:p>
          <a:p>
            <a:pPr algn="r"/>
            <a:r>
              <a:rPr lang="fr-FR" sz="28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</a:rPr>
              <a:t>10</a:t>
            </a:r>
          </a:p>
          <a:p>
            <a:pPr algn="r"/>
            <a:r>
              <a:rPr lang="fr-FR" sz="28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</a:rPr>
              <a:t>13</a:t>
            </a:r>
          </a:p>
          <a:p>
            <a:pPr algn="r"/>
            <a:r>
              <a:rPr lang="fr-FR" sz="28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</a:rPr>
              <a:t>10</a:t>
            </a:r>
            <a:endParaRPr lang="fr-FR" sz="2800" b="1" dirty="0">
              <a:solidFill>
                <a:srgbClr val="5F176F"/>
              </a:solidFill>
              <a:latin typeface="Calibri"/>
              <a:ea typeface="Calibri"/>
              <a:cs typeface="Calibri"/>
            </a:endParaRPr>
          </a:p>
          <a:p>
            <a:pPr algn="r"/>
            <a:r>
              <a:rPr lang="fr-FR" sz="28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</a:rPr>
              <a:t>14</a:t>
            </a:r>
          </a:p>
          <a:p>
            <a:pPr algn="r"/>
            <a:r>
              <a:rPr lang="fr-FR" sz="28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</a:rPr>
              <a:t>12</a:t>
            </a:r>
          </a:p>
          <a:p>
            <a:pPr algn="r"/>
            <a:r>
              <a:rPr lang="fr-FR" sz="28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</a:rPr>
              <a:t>7,5</a:t>
            </a:r>
          </a:p>
          <a:p>
            <a:pPr algn="r"/>
            <a:r>
              <a:rPr lang="fr-FR" sz="28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</a:rPr>
              <a:t>13</a:t>
            </a:r>
            <a:endParaRPr lang="fr-FR" sz="2800" b="1" dirty="0">
              <a:solidFill>
                <a:srgbClr val="5F176F"/>
              </a:solidFill>
              <a:latin typeface="Calibri"/>
              <a:ea typeface="Calibri"/>
              <a:cs typeface="Calibri"/>
            </a:endParaRPr>
          </a:p>
          <a:p>
            <a:pPr algn="r"/>
            <a:r>
              <a:rPr lang="fr-FR" sz="28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</a:rPr>
              <a:t>13</a:t>
            </a:r>
            <a:endParaRPr lang="fr-FR" sz="2800" b="1" dirty="0">
              <a:solidFill>
                <a:srgbClr val="5F176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30;p20"/>
          <p:cNvSpPr txBox="1"/>
          <p:nvPr/>
        </p:nvSpPr>
        <p:spPr>
          <a:xfrm>
            <a:off x="6638012" y="1590771"/>
            <a:ext cx="4968300" cy="4401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1">
              <a:buClr>
                <a:srgbClr val="1A8BA0"/>
              </a:buClr>
              <a:buSzPts val="2800"/>
            </a:pPr>
            <a:r>
              <a:rPr lang="fr-FR" sz="2800" u="sng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Dérogatoires</a:t>
            </a:r>
            <a:endParaRPr lang="fr-FR" sz="2800" u="sng" dirty="0">
              <a:solidFill>
                <a:srgbClr val="1A8B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algn="l" rtl="0">
              <a:spcBef>
                <a:spcPts val="0"/>
              </a:spcBef>
              <a:spcAft>
                <a:spcPts val="0"/>
              </a:spcAft>
              <a:buClr>
                <a:srgbClr val="1A8BA0"/>
              </a:buClr>
              <a:buSzPts val="2800"/>
            </a:pPr>
            <a:r>
              <a:rPr lang="fr-FR" sz="28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DELANGLE Charlotte</a:t>
            </a:r>
            <a:endParaRPr dirty="0"/>
          </a:p>
          <a:p>
            <a:pPr marL="457200" marR="0" lvl="1" algn="l" rtl="0">
              <a:spcBef>
                <a:spcPts val="0"/>
              </a:spcBef>
              <a:spcAft>
                <a:spcPts val="0"/>
              </a:spcAft>
              <a:buClr>
                <a:srgbClr val="1A8BA0"/>
              </a:buClr>
              <a:buSzPts val="2800"/>
            </a:pPr>
            <a:r>
              <a:rPr lang="fr-FR" sz="28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GUILLOUX Elise</a:t>
            </a:r>
            <a:endParaRPr lang="fr-FR" sz="2800" dirty="0" smtClean="0">
              <a:solidFill>
                <a:srgbClr val="1A8B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algn="l" rtl="0">
              <a:spcBef>
                <a:spcPts val="0"/>
              </a:spcBef>
              <a:spcAft>
                <a:spcPts val="0"/>
              </a:spcAft>
              <a:buClr>
                <a:srgbClr val="1A8BA0"/>
              </a:buClr>
              <a:buSzPts val="2800"/>
            </a:pPr>
            <a:r>
              <a:rPr lang="fr-FR" sz="28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LAURENT Géraldine</a:t>
            </a:r>
            <a:endParaRPr lang="fr-FR" sz="2800" dirty="0" smtClean="0">
              <a:solidFill>
                <a:srgbClr val="1A8B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algn="l" rtl="0">
              <a:spcBef>
                <a:spcPts val="0"/>
              </a:spcBef>
              <a:spcAft>
                <a:spcPts val="0"/>
              </a:spcAft>
              <a:buClr>
                <a:srgbClr val="1A8BA0"/>
              </a:buClr>
              <a:buSzPts val="2800"/>
            </a:pPr>
            <a:r>
              <a:rPr lang="fr-FR" sz="28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LEMARIE Aude</a:t>
            </a:r>
            <a:endParaRPr dirty="0"/>
          </a:p>
          <a:p>
            <a:pPr marL="457200" marR="0" lvl="1" algn="l" rtl="0">
              <a:spcBef>
                <a:spcPts val="0"/>
              </a:spcBef>
              <a:spcAft>
                <a:spcPts val="0"/>
              </a:spcAft>
              <a:buClr>
                <a:srgbClr val="1A8BA0"/>
              </a:buClr>
              <a:buSzPts val="2800"/>
            </a:pPr>
            <a:r>
              <a:rPr lang="fr-FR" sz="28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LENOIR Lucile</a:t>
            </a:r>
          </a:p>
          <a:p>
            <a:pPr marL="457200" marR="0" lvl="1" algn="l" rtl="0">
              <a:spcBef>
                <a:spcPts val="0"/>
              </a:spcBef>
              <a:spcAft>
                <a:spcPts val="0"/>
              </a:spcAft>
              <a:buClr>
                <a:srgbClr val="1A8BA0"/>
              </a:buClr>
              <a:buSzPts val="2800"/>
            </a:pPr>
            <a:endParaRPr lang="fr-FR" sz="2800" dirty="0">
              <a:solidFill>
                <a:srgbClr val="1A8B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1">
              <a:buClr>
                <a:srgbClr val="1A8BA0"/>
              </a:buClr>
              <a:buSzPts val="2800"/>
            </a:pPr>
            <a:r>
              <a:rPr lang="fr-FR" sz="2800" u="sng" dirty="0" err="1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Revalidants</a:t>
            </a:r>
            <a:endParaRPr lang="fr-FR" sz="2800" u="sng" dirty="0">
              <a:solidFill>
                <a:srgbClr val="1A8B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algn="l" rtl="0">
              <a:spcBef>
                <a:spcPts val="0"/>
              </a:spcBef>
              <a:spcAft>
                <a:spcPts val="0"/>
              </a:spcAft>
              <a:buClr>
                <a:srgbClr val="1A8BA0"/>
              </a:buClr>
              <a:buSzPts val="2800"/>
            </a:pPr>
            <a:r>
              <a:rPr lang="fr-FR" sz="28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RENAUDE Lysa</a:t>
            </a:r>
            <a:endParaRPr lang="fr-FR" sz="2800" dirty="0" smtClean="0">
              <a:solidFill>
                <a:srgbClr val="1A8B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algn="l" rtl="0">
              <a:spcBef>
                <a:spcPts val="0"/>
              </a:spcBef>
              <a:spcAft>
                <a:spcPts val="0"/>
              </a:spcAft>
              <a:buClr>
                <a:srgbClr val="1A8BA0"/>
              </a:buClr>
              <a:buSzPts val="2800"/>
            </a:pPr>
            <a:r>
              <a:rPr lang="fr-FR" sz="28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LADUNE Boris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6330831" y="2030211"/>
            <a:ext cx="90311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8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</a:rPr>
              <a:t>8</a:t>
            </a:r>
          </a:p>
          <a:p>
            <a:pPr algn="r"/>
            <a:r>
              <a:rPr lang="fr-FR" sz="28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</a:rPr>
              <a:t>14</a:t>
            </a:r>
          </a:p>
          <a:p>
            <a:pPr algn="r"/>
            <a:r>
              <a:rPr lang="fr-FR" sz="28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</a:rPr>
              <a:t>15,5</a:t>
            </a:r>
          </a:p>
          <a:p>
            <a:pPr algn="r"/>
            <a:r>
              <a:rPr lang="fr-FR" sz="28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</a:rPr>
              <a:t>13</a:t>
            </a:r>
          </a:p>
          <a:p>
            <a:pPr algn="r"/>
            <a:r>
              <a:rPr lang="fr-FR" sz="28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</a:rPr>
              <a:t>13,5</a:t>
            </a:r>
            <a:endParaRPr lang="fr-FR" sz="2800" b="1" dirty="0">
              <a:solidFill>
                <a:srgbClr val="5F176F"/>
              </a:solidFill>
              <a:latin typeface="Calibri"/>
              <a:ea typeface="Calibri"/>
              <a:cs typeface="Calibri"/>
            </a:endParaRPr>
          </a:p>
          <a:p>
            <a:pPr algn="r"/>
            <a:endParaRPr lang="fr-FR" sz="2800" b="1" dirty="0" smtClean="0">
              <a:solidFill>
                <a:srgbClr val="5F176F"/>
              </a:solidFill>
              <a:latin typeface="Calibri"/>
              <a:ea typeface="Calibri"/>
              <a:cs typeface="Calibri"/>
            </a:endParaRPr>
          </a:p>
          <a:p>
            <a:pPr algn="r"/>
            <a:endParaRPr lang="fr-FR" sz="2800" b="1" dirty="0">
              <a:solidFill>
                <a:srgbClr val="5F176F"/>
              </a:solidFill>
              <a:latin typeface="Calibri"/>
              <a:ea typeface="Calibri"/>
              <a:cs typeface="Calibri"/>
            </a:endParaRPr>
          </a:p>
          <a:p>
            <a:pPr algn="r"/>
            <a:r>
              <a:rPr lang="fr-FR" sz="28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</a:rPr>
              <a:t>13</a:t>
            </a:r>
          </a:p>
          <a:p>
            <a:pPr algn="r"/>
            <a:r>
              <a:rPr lang="fr-FR" sz="28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</a:rPr>
              <a:t>9,5</a:t>
            </a:r>
          </a:p>
        </p:txBody>
      </p:sp>
    </p:spTree>
    <p:extLst>
      <p:ext uri="{BB962C8B-B14F-4D97-AF65-F5344CB8AC3E}">
        <p14:creationId xmlns:p14="http://schemas.microsoft.com/office/powerpoint/2010/main" val="753168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500"/>
                            </p:stCondLst>
                            <p:childTnLst>
                              <p:par>
                                <p:cTn id="8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500"/>
                            </p:stCondLst>
                            <p:childTnLst>
                              <p:par>
                                <p:cTn id="8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000"/>
                            </p:stCondLst>
                            <p:childTnLst>
                              <p:par>
                                <p:cTn id="9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500"/>
                            </p:stCondLst>
                            <p:childTnLst>
                              <p:par>
                                <p:cTn id="1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3000"/>
                            </p:stCondLst>
                            <p:childTnLst>
                              <p:par>
                                <p:cTn id="15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4500"/>
                            </p:stCondLst>
                            <p:childTnLst>
                              <p:par>
                                <p:cTn id="16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6000"/>
                            </p:stCondLst>
                            <p:childTnLst>
                              <p:par>
                                <p:cTn id="17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"/>
                            </p:stCondLst>
                            <p:childTnLst>
                              <p:par>
                                <p:cTn id="19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500"/>
                            </p:stCondLst>
                            <p:childTnLst>
                              <p:par>
                                <p:cTn id="20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2000"/>
                            </p:stCondLst>
                            <p:childTnLst>
                              <p:par>
                                <p:cTn id="20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2" grpId="0" uiExpand="1" build="p"/>
      <p:bldP spid="7" grpId="0" uiExpand="1" build="p"/>
      <p:bldP spid="8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/>
          <p:nvPr/>
        </p:nvSpPr>
        <p:spPr>
          <a:xfrm>
            <a:off x="757301" y="604900"/>
            <a:ext cx="9641100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29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lang="fr-FR" sz="2800" b="1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OS INTERVENTIONS</a:t>
            </a:r>
            <a:endParaRPr lang="fr-FR" sz="2800" b="1" dirty="0" smtClean="0"/>
          </a:p>
        </p:txBody>
      </p:sp>
      <p:sp>
        <p:nvSpPr>
          <p:cNvPr id="130" name="Google Shape;130;p20"/>
          <p:cNvSpPr txBox="1"/>
          <p:nvPr/>
        </p:nvSpPr>
        <p:spPr>
          <a:xfrm>
            <a:off x="757301" y="1777200"/>
            <a:ext cx="99366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14400" marR="0" lvl="1" indent="-457200" algn="l" rtl="0">
              <a:spcBef>
                <a:spcPts val="0"/>
              </a:spcBef>
              <a:spcAft>
                <a:spcPts val="0"/>
              </a:spcAft>
              <a:buClr>
                <a:srgbClr val="1A8BA0"/>
              </a:buClr>
              <a:buSzPts val="2800"/>
              <a:buFont typeface="Arial"/>
              <a:buChar char="•"/>
            </a:pPr>
            <a:r>
              <a:rPr lang="fr-FR" sz="36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fr-FR" sz="32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e que vous appréciez</a:t>
            </a:r>
            <a:endParaRPr sz="3200" dirty="0">
              <a:solidFill>
                <a:srgbClr val="1A8BA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130;p20"/>
          <p:cNvSpPr txBox="1"/>
          <p:nvPr/>
        </p:nvSpPr>
        <p:spPr>
          <a:xfrm>
            <a:off x="757301" y="2889318"/>
            <a:ext cx="99366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14400" lvl="1" indent="-457200">
              <a:buClr>
                <a:srgbClr val="1A8BA0"/>
              </a:buClr>
              <a:buSzPts val="2800"/>
              <a:buFont typeface="Arial"/>
              <a:buChar char="•"/>
            </a:pPr>
            <a:r>
              <a:rPr lang="fr-FR" sz="36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lang="fr-FR" sz="32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es aspects moins opérationnels </a:t>
            </a:r>
            <a:endParaRPr lang="fr-FR" sz="2900" b="1" dirty="0">
              <a:solidFill>
                <a:srgbClr val="5F176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30;p20"/>
          <p:cNvSpPr txBox="1"/>
          <p:nvPr/>
        </p:nvSpPr>
        <p:spPr>
          <a:xfrm>
            <a:off x="757301" y="3985312"/>
            <a:ext cx="99366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14400" lvl="1" indent="-457200">
              <a:buClr>
                <a:srgbClr val="1A8BA0"/>
              </a:buClr>
              <a:buSzPts val="2800"/>
              <a:buFont typeface="Arial"/>
              <a:buChar char="•"/>
            </a:pPr>
            <a:r>
              <a:rPr lang="fr-FR" sz="36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fr-FR" sz="3600" dirty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e qu’il est souhaitable de </a:t>
            </a:r>
            <a:r>
              <a:rPr lang="fr-FR" sz="36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conserver</a:t>
            </a:r>
            <a:endParaRPr lang="fr-FR" sz="3600" b="1" dirty="0">
              <a:solidFill>
                <a:srgbClr val="5F176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30;p20"/>
          <p:cNvSpPr txBox="1"/>
          <p:nvPr/>
        </p:nvSpPr>
        <p:spPr>
          <a:xfrm>
            <a:off x="757301" y="5059678"/>
            <a:ext cx="99366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14400" lvl="1" indent="-457200">
              <a:buClr>
                <a:srgbClr val="1A8BA0"/>
              </a:buClr>
              <a:buSzPts val="2800"/>
              <a:buFont typeface="Arial"/>
              <a:buChar char="•"/>
            </a:pPr>
            <a:r>
              <a:rPr lang="fr-FR" sz="36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fr-FR" sz="36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e que vous souhaiteriez voir évoluer</a:t>
            </a:r>
            <a:endParaRPr lang="fr-FR" sz="3600" b="1" dirty="0">
              <a:solidFill>
                <a:srgbClr val="5F176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5095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" grpId="0"/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/>
          <p:nvPr/>
        </p:nvSpPr>
        <p:spPr>
          <a:xfrm>
            <a:off x="757301" y="604900"/>
            <a:ext cx="9641100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29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lang="fr-FR" sz="2800" b="1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ATES DES ATELIERS POUR L’ANNEE 2024/2025</a:t>
            </a:r>
            <a:endParaRPr lang="fr-FR" sz="2800" b="1" dirty="0" smtClean="0"/>
          </a:p>
        </p:txBody>
      </p:sp>
      <p:pic>
        <p:nvPicPr>
          <p:cNvPr id="2050" name="Picture 2" descr="C:\Users\ddepaux\Desktop\unnam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105" y="1613911"/>
            <a:ext cx="9768705" cy="2349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30;p20"/>
          <p:cNvSpPr txBox="1"/>
          <p:nvPr/>
        </p:nvSpPr>
        <p:spPr>
          <a:xfrm>
            <a:off x="224851" y="4253294"/>
            <a:ext cx="11742295" cy="2185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1" algn="just" rtl="0">
              <a:spcBef>
                <a:spcPts val="0"/>
              </a:spcBef>
              <a:spcAft>
                <a:spcPts val="0"/>
              </a:spcAft>
              <a:buClr>
                <a:srgbClr val="1A8BA0"/>
              </a:buClr>
              <a:buSzPts val="2800"/>
            </a:pPr>
            <a:r>
              <a:rPr lang="fr-FR" sz="3200" b="1" u="sng" dirty="0" smtClean="0">
                <a:solidFill>
                  <a:srgbClr val="5F176F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fr-FR" sz="2800" b="1" u="sng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appel</a:t>
            </a:r>
            <a:r>
              <a:rPr lang="fr-FR" sz="28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 : les ateliers d’accompagnement sont des instances réflexives, des espaces d’émulation collective, des temps de guidance et de conseil.</a:t>
            </a:r>
          </a:p>
          <a:p>
            <a:pPr marR="0" lvl="1" algn="just" rtl="0">
              <a:spcBef>
                <a:spcPts val="0"/>
              </a:spcBef>
              <a:spcAft>
                <a:spcPts val="0"/>
              </a:spcAft>
              <a:buClr>
                <a:srgbClr val="1A8BA0"/>
              </a:buClr>
              <a:buSzPts val="2800"/>
            </a:pPr>
            <a:endParaRPr lang="fr-FR" sz="1600" dirty="0">
              <a:solidFill>
                <a:srgbClr val="1A8B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R="0" lvl="1" algn="just" rtl="0">
              <a:spcBef>
                <a:spcPts val="0"/>
              </a:spcBef>
              <a:spcAft>
                <a:spcPts val="0"/>
              </a:spcAft>
              <a:buClr>
                <a:srgbClr val="1A8BA0"/>
              </a:buClr>
              <a:buSzPts val="2800"/>
            </a:pPr>
            <a:r>
              <a:rPr lang="fr-FR" sz="28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Chaque atelier est suivi d’une demi journée, pendant laquelle les apprenants sont en autonomie, dédiée à la rédaction du PES.</a:t>
            </a:r>
            <a:endParaRPr sz="2800" dirty="0">
              <a:solidFill>
                <a:srgbClr val="1A8BA0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45517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/>
          <p:nvPr/>
        </p:nvSpPr>
        <p:spPr>
          <a:xfrm>
            <a:off x="757301" y="604900"/>
            <a:ext cx="9641100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29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lang="fr-FR" sz="2800" b="1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ROUPES POUR L’ANNEE 2024/2025</a:t>
            </a:r>
            <a:endParaRPr lang="fr-FR" sz="2800" b="1" dirty="0" smtClean="0"/>
          </a:p>
        </p:txBody>
      </p:sp>
      <p:pic>
        <p:nvPicPr>
          <p:cNvPr id="3075" name="Picture 3" descr="C:\Users\ddepaux\Pictures\Screenshots\Capture d'écran 2024-09-04 11404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01" y="1418236"/>
            <a:ext cx="9715760" cy="4620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9839325" y="1259173"/>
            <a:ext cx="753412" cy="3886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0067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/>
          <p:nvPr/>
        </p:nvSpPr>
        <p:spPr>
          <a:xfrm>
            <a:off x="757301" y="604900"/>
            <a:ext cx="9641100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29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lang="fr-FR" sz="2800" b="1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OINT PREALABLE SUR LES GROUPES : pour ou contre ?</a:t>
            </a:r>
            <a:endParaRPr lang="fr-FR" sz="2800" b="1" dirty="0" smtClean="0"/>
          </a:p>
        </p:txBody>
      </p:sp>
      <p:sp>
        <p:nvSpPr>
          <p:cNvPr id="130" name="Google Shape;130;p20"/>
          <p:cNvSpPr txBox="1"/>
          <p:nvPr/>
        </p:nvSpPr>
        <p:spPr>
          <a:xfrm>
            <a:off x="757300" y="1777200"/>
            <a:ext cx="10861885" cy="3231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1" algn="just" rtl="0">
              <a:spcBef>
                <a:spcPts val="0"/>
              </a:spcBef>
              <a:spcAft>
                <a:spcPts val="0"/>
              </a:spcAft>
              <a:buClr>
                <a:srgbClr val="1A8BA0"/>
              </a:buClr>
              <a:buSzPts val="2800"/>
            </a:pPr>
            <a:r>
              <a:rPr lang="fr-FR" sz="36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  <a:sym typeface="Calibri"/>
              </a:rPr>
              <a:t>U</a:t>
            </a:r>
            <a:r>
              <a:rPr lang="fr-FR" sz="32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ne des évolutions qui a été pensée pour l’accompagnement à la certification DF2 Bloc 4 « Le PES » est de faire parvenir aux intervenants avant l’atelier 1 un état des lieux de la démarche du groupe en année 2 :</a:t>
            </a:r>
          </a:p>
          <a:p>
            <a:pPr marR="0" lvl="1" algn="just" rtl="0">
              <a:spcBef>
                <a:spcPts val="0"/>
              </a:spcBef>
              <a:spcAft>
                <a:spcPts val="0"/>
              </a:spcAft>
              <a:buClr>
                <a:srgbClr val="1A8BA0"/>
              </a:buClr>
              <a:buSzPts val="2800"/>
            </a:pPr>
            <a:r>
              <a:rPr lang="fr-FR" sz="8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fr-FR" sz="8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32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- Est-ce nécessaire ?</a:t>
            </a:r>
          </a:p>
          <a:p>
            <a:pPr marR="0" lvl="1" algn="l" rtl="0">
              <a:spcBef>
                <a:spcPts val="0"/>
              </a:spcBef>
              <a:spcAft>
                <a:spcPts val="0"/>
              </a:spcAft>
              <a:buClr>
                <a:srgbClr val="1A8BA0"/>
              </a:buClr>
              <a:buSzPts val="2800"/>
            </a:pPr>
            <a:r>
              <a:rPr lang="fr-FR" sz="32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- Ne </a:t>
            </a:r>
            <a:r>
              <a:rPr lang="fr-FR" sz="3200" dirty="0" err="1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vaut-il</a:t>
            </a:r>
            <a:r>
              <a:rPr lang="fr-FR" sz="32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 mieux pas découvrir sans avis préalable ?</a:t>
            </a:r>
            <a:endParaRPr sz="3200" dirty="0">
              <a:solidFill>
                <a:srgbClr val="1A8BA0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1023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/>
          <p:nvPr/>
        </p:nvSpPr>
        <p:spPr>
          <a:xfrm>
            <a:off x="757301" y="604900"/>
            <a:ext cx="9641100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29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lang="fr-FR" sz="2800" b="1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OINT A RAJOUTER ?</a:t>
            </a:r>
            <a:endParaRPr lang="fr-FR" sz="2800" b="1" dirty="0" smtClean="0"/>
          </a:p>
        </p:txBody>
      </p:sp>
      <p:sp>
        <p:nvSpPr>
          <p:cNvPr id="130" name="Google Shape;130;p20"/>
          <p:cNvSpPr txBox="1"/>
          <p:nvPr/>
        </p:nvSpPr>
        <p:spPr>
          <a:xfrm>
            <a:off x="757300" y="1777200"/>
            <a:ext cx="1086188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1" algn="just" rtl="0">
              <a:spcBef>
                <a:spcPts val="0"/>
              </a:spcBef>
              <a:spcAft>
                <a:spcPts val="0"/>
              </a:spcAft>
              <a:buClr>
                <a:srgbClr val="1A8BA0"/>
              </a:buClr>
              <a:buSzPts val="2800"/>
            </a:pPr>
            <a:r>
              <a:rPr lang="fr-FR" sz="3600" b="1" dirty="0" smtClean="0">
                <a:solidFill>
                  <a:srgbClr val="5F176F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fr-FR" sz="3200" dirty="0" smtClean="0">
                <a:solidFill>
                  <a:srgbClr val="1A8BA0"/>
                </a:solidFill>
                <a:latin typeface="Calibri"/>
                <a:ea typeface="Calibri"/>
                <a:cs typeface="Calibri"/>
                <a:sym typeface="Calibri"/>
              </a:rPr>
              <a:t>’est à vous !</a:t>
            </a:r>
            <a:endParaRPr sz="3200" dirty="0">
              <a:solidFill>
                <a:srgbClr val="1A8BA0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6839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</TotalTime>
  <Words>352</Words>
  <Application>Microsoft Office PowerPoint</Application>
  <PresentationFormat>Personnalisé</PresentationFormat>
  <Paragraphs>98</Paragraphs>
  <Slides>11</Slides>
  <Notes>11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Damien Depaux</dc:creator>
  <cp:lastModifiedBy>Damien Depaux</cp:lastModifiedBy>
  <cp:revision>26</cp:revision>
  <dcterms:modified xsi:type="dcterms:W3CDTF">2024-09-04T12:47:41Z</dcterms:modified>
</cp:coreProperties>
</file>