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12192000"/>
  <p:embeddedFontLst>
    <p:embeddedFont>
      <p:font typeface="ADLaM Display"/>
      <p:regular r:id="rId9"/>
    </p:embeddedFont>
    <p:embeddedFont>
      <p:font typeface="Bodoni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jykLhii501nR/oqxcO0t6OhjEW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Bodoni-bold.fntdata"/><Relationship Id="rId10" Type="http://schemas.openxmlformats.org/officeDocument/2006/relationships/font" Target="fonts/Bodoni-regular.fntdata"/><Relationship Id="rId13" Type="http://schemas.openxmlformats.org/officeDocument/2006/relationships/font" Target="fonts/Bodoni-boldItalic.fntdata"/><Relationship Id="rId12" Type="http://schemas.openxmlformats.org/officeDocument/2006/relationships/font" Target="fonts/Bodoni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ADLaMDisplay-regular.fntdata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3d92bceab1e_1_0:notes"/>
          <p:cNvSpPr txBox="1"/>
          <p:nvPr>
            <p:ph idx="1" type="body"/>
          </p:nvPr>
        </p:nvSpPr>
        <p:spPr>
          <a:xfrm>
            <a:off x="685801" y="5867401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" name="Google Shape;28;g3d92bceab1e_1_0:notes"/>
          <p:cNvSpPr/>
          <p:nvPr>
            <p:ph idx="2" type="sldImg"/>
          </p:nvPr>
        </p:nvSpPr>
        <p:spPr>
          <a:xfrm>
            <a:off x="424421" y="1524487"/>
            <a:ext cx="6009000" cy="4115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" name="Google Shape;3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" name="Google Shape;3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" name="Google Shape;7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" name="Google Shape;11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ésentation du produit">
  <p:cSld name="Présentation du produi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g3d92bceab1e_1_347"/>
          <p:cNvSpPr/>
          <p:nvPr/>
        </p:nvSpPr>
        <p:spPr>
          <a:xfrm>
            <a:off x="6200706" y="0"/>
            <a:ext cx="6096000" cy="6858000"/>
          </a:xfrm>
          <a:prstGeom prst="rect">
            <a:avLst/>
          </a:prstGeom>
          <a:solidFill>
            <a:schemeClr val="accent3">
              <a:alpha val="5019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g3d92bceab1e_1_347"/>
          <p:cNvSpPr txBox="1"/>
          <p:nvPr>
            <p:ph type="title"/>
          </p:nvPr>
        </p:nvSpPr>
        <p:spPr>
          <a:xfrm>
            <a:off x="709922" y="365125"/>
            <a:ext cx="5386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400"/>
              <a:buFont typeface="Bodoni"/>
              <a:buChar char="●"/>
              <a:defRPr b="0" i="0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g3d92bceab1e_1_347"/>
          <p:cNvSpPr/>
          <p:nvPr>
            <p:ph idx="2" type="pic"/>
          </p:nvPr>
        </p:nvSpPr>
        <p:spPr>
          <a:xfrm>
            <a:off x="7454384" y="1566525"/>
            <a:ext cx="3401700" cy="371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14" name="Google Shape;14;g3d92bceab1e_1_347"/>
          <p:cNvSpPr txBox="1"/>
          <p:nvPr>
            <p:ph idx="1" type="body"/>
          </p:nvPr>
        </p:nvSpPr>
        <p:spPr>
          <a:xfrm>
            <a:off x="709922" y="1893053"/>
            <a:ext cx="2286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4"/>
                </a:solidFill>
                <a:latin typeface="Bodoni"/>
                <a:ea typeface="Bodoni"/>
                <a:cs typeface="Bodoni"/>
                <a:sym typeface="Bodon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g3d92bceab1e_1_347"/>
          <p:cNvSpPr txBox="1"/>
          <p:nvPr>
            <p:ph idx="3" type="body"/>
          </p:nvPr>
        </p:nvSpPr>
        <p:spPr>
          <a:xfrm>
            <a:off x="3457506" y="1893053"/>
            <a:ext cx="2286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4"/>
                </a:solidFill>
                <a:latin typeface="Bodoni"/>
                <a:ea typeface="Bodoni"/>
                <a:cs typeface="Bodoni"/>
                <a:sym typeface="Bodon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g3d92bceab1e_1_347"/>
          <p:cNvSpPr txBox="1"/>
          <p:nvPr>
            <p:ph idx="4" type="body"/>
          </p:nvPr>
        </p:nvSpPr>
        <p:spPr>
          <a:xfrm>
            <a:off x="709922" y="2368970"/>
            <a:ext cx="22860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42857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g3d92bceab1e_1_347"/>
          <p:cNvSpPr txBox="1"/>
          <p:nvPr>
            <p:ph idx="5" type="body"/>
          </p:nvPr>
        </p:nvSpPr>
        <p:spPr>
          <a:xfrm>
            <a:off x="3457506" y="2355956"/>
            <a:ext cx="22860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42857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g3d92bceab1e_1_347"/>
          <p:cNvSpPr txBox="1"/>
          <p:nvPr>
            <p:ph idx="6" type="body"/>
          </p:nvPr>
        </p:nvSpPr>
        <p:spPr>
          <a:xfrm>
            <a:off x="719917" y="3843877"/>
            <a:ext cx="2286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4"/>
                </a:solidFill>
                <a:latin typeface="Bodoni"/>
                <a:ea typeface="Bodoni"/>
                <a:cs typeface="Bodoni"/>
                <a:sym typeface="Bodon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g3d92bceab1e_1_347"/>
          <p:cNvSpPr txBox="1"/>
          <p:nvPr>
            <p:ph idx="7" type="body"/>
          </p:nvPr>
        </p:nvSpPr>
        <p:spPr>
          <a:xfrm>
            <a:off x="3467501" y="3843877"/>
            <a:ext cx="2286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accent4"/>
                </a:solidFill>
                <a:latin typeface="Bodoni"/>
                <a:ea typeface="Bodoni"/>
                <a:cs typeface="Bodoni"/>
                <a:sym typeface="Bodon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g3d92bceab1e_1_347"/>
          <p:cNvSpPr txBox="1"/>
          <p:nvPr>
            <p:ph idx="8" type="body"/>
          </p:nvPr>
        </p:nvSpPr>
        <p:spPr>
          <a:xfrm>
            <a:off x="719917" y="4319794"/>
            <a:ext cx="22860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42857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g3d92bceab1e_1_347"/>
          <p:cNvSpPr txBox="1"/>
          <p:nvPr>
            <p:ph idx="9" type="body"/>
          </p:nvPr>
        </p:nvSpPr>
        <p:spPr>
          <a:xfrm>
            <a:off x="3467501" y="4306780"/>
            <a:ext cx="22860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42857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g3d92bceab1e_1_347"/>
          <p:cNvSpPr txBox="1"/>
          <p:nvPr>
            <p:ph idx="10" type="dt"/>
          </p:nvPr>
        </p:nvSpPr>
        <p:spPr>
          <a:xfrm>
            <a:off x="838200" y="6356350"/>
            <a:ext cx="1848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g3d92bceab1e_1_347"/>
          <p:cNvSpPr txBox="1"/>
          <p:nvPr>
            <p:ph idx="11" type="ftr"/>
          </p:nvPr>
        </p:nvSpPr>
        <p:spPr>
          <a:xfrm>
            <a:off x="6858000" y="6356350"/>
            <a:ext cx="3448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g3d92bceab1e_1_347"/>
          <p:cNvSpPr txBox="1"/>
          <p:nvPr>
            <p:ph idx="12" type="sldNum"/>
          </p:nvPr>
        </p:nvSpPr>
        <p:spPr>
          <a:xfrm>
            <a:off x="10423398" y="6356350"/>
            <a:ext cx="914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3d92bceab1e_1_0"/>
          <p:cNvSpPr txBox="1"/>
          <p:nvPr>
            <p:ph type="title"/>
          </p:nvPr>
        </p:nvSpPr>
        <p:spPr>
          <a:xfrm>
            <a:off x="203200" y="2294996"/>
            <a:ext cx="5892900" cy="13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5400"/>
              <a:buFont typeface="ADLaM Display"/>
              <a:buNone/>
            </a:pPr>
            <a:r>
              <a:rPr lang="en-US" sz="5400">
                <a:latin typeface="ADLaM Display"/>
                <a:ea typeface="ADLaM Display"/>
                <a:cs typeface="ADLaM Display"/>
                <a:sym typeface="ADLaM Display"/>
              </a:rPr>
              <a:t>Point Administratif</a:t>
            </a:r>
            <a:endParaRPr/>
          </a:p>
        </p:txBody>
      </p:sp>
      <p:sp>
        <p:nvSpPr>
          <p:cNvPr id="31" name="Google Shape;31;g3d92bceab1e_1_0"/>
          <p:cNvSpPr txBox="1"/>
          <p:nvPr>
            <p:ph idx="11" type="ftr"/>
          </p:nvPr>
        </p:nvSpPr>
        <p:spPr>
          <a:xfrm>
            <a:off x="306033" y="6356349"/>
            <a:ext cx="3448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CA du 27 Février 2026</a:t>
            </a:r>
            <a:endParaRPr/>
          </a:p>
        </p:txBody>
      </p:sp>
      <p:pic>
        <p:nvPicPr>
          <p:cNvPr id="32" name="Google Shape;32;g3d92bceab1e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9200" y="1485798"/>
            <a:ext cx="5892800" cy="3886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7F7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"/>
          <p:cNvSpPr/>
          <p:nvPr/>
        </p:nvSpPr>
        <p:spPr>
          <a:xfrm>
            <a:off x="0" y="0"/>
            <a:ext cx="12161520" cy="822960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0" y="822960"/>
            <a:ext cx="2432304" cy="64008"/>
          </a:xfrm>
          <a:prstGeom prst="rect">
            <a:avLst/>
          </a:prstGeom>
          <a:solidFill>
            <a:srgbClr val="C0392B"/>
          </a:solidFill>
          <a:ln cap="flat" cmpd="sng" w="12700">
            <a:solidFill>
              <a:srgbClr val="C039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2432304" y="822960"/>
            <a:ext cx="2432304" cy="64008"/>
          </a:xfrm>
          <a:prstGeom prst="rect">
            <a:avLst/>
          </a:prstGeom>
          <a:solidFill>
            <a:srgbClr val="C8922A"/>
          </a:solidFill>
          <a:ln cap="flat" cmpd="sng" w="12700">
            <a:solidFill>
              <a:srgbClr val="C892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4864608" y="822960"/>
            <a:ext cx="2432304" cy="64008"/>
          </a:xfrm>
          <a:prstGeom prst="rect">
            <a:avLst/>
          </a:prstGeom>
          <a:solidFill>
            <a:srgbClr val="27AE60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7296912" y="822960"/>
            <a:ext cx="2432304" cy="64008"/>
          </a:xfrm>
          <a:prstGeom prst="rect">
            <a:avLst/>
          </a:prstGeom>
          <a:solidFill>
            <a:srgbClr val="2980B9"/>
          </a:solidFill>
          <a:ln cap="flat" cmpd="sng" w="12700">
            <a:solidFill>
              <a:srgbClr val="2980B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9729216" y="822960"/>
            <a:ext cx="2432304" cy="64008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365760" y="91440"/>
            <a:ext cx="96012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Point Facturation — 27/04/2026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11612880" y="9144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9DFB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A9DFB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6" name="Google Shape;4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44200" y="18288"/>
            <a:ext cx="713232" cy="752613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"/>
          <p:cNvSpPr/>
          <p:nvPr/>
        </p:nvSpPr>
        <p:spPr>
          <a:xfrm>
            <a:off x="274320" y="1024128"/>
            <a:ext cx="3566160" cy="1389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000000">
                <a:alpha val="901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274320" y="1024128"/>
            <a:ext cx="3566160" cy="64008"/>
          </a:xfrm>
          <a:prstGeom prst="rect">
            <a:avLst/>
          </a:prstGeom>
          <a:solidFill>
            <a:srgbClr val="2980B9"/>
          </a:solidFill>
          <a:ln cap="flat" cmpd="sng" w="12700">
            <a:solidFill>
              <a:srgbClr val="2980B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411480" y="1115568"/>
            <a:ext cx="32918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👥 Adhérents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411480" y="1389888"/>
            <a:ext cx="329184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80B9"/>
              </a:buClr>
              <a:buSzPts val="4000"/>
              <a:buFont typeface="Calibri"/>
              <a:buNone/>
            </a:pPr>
            <a:r>
              <a:rPr b="1" i="0" lang="en-US" sz="4000" u="none" cap="none" strike="noStrike">
                <a:solidFill>
                  <a:srgbClr val="2980B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lang="en-US" sz="4000">
                <a:solidFill>
                  <a:srgbClr val="2980B9"/>
                </a:solidFill>
                <a:latin typeface="Calibri"/>
                <a:ea typeface="Calibri"/>
                <a:cs typeface="Calibri"/>
                <a:sym typeface="Calibri"/>
              </a:rPr>
              <a:t>53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411480" y="2029968"/>
            <a:ext cx="32918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total inscrits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4206240" y="1024128"/>
            <a:ext cx="3566160" cy="1389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000000">
                <a:alpha val="901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4206240" y="1024128"/>
            <a:ext cx="3566160" cy="64008"/>
          </a:xfrm>
          <a:prstGeom prst="rect">
            <a:avLst/>
          </a:prstGeom>
          <a:solidFill>
            <a:srgbClr val="27AE60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4343400" y="1115568"/>
            <a:ext cx="32918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✅ Ont réglé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4343400" y="1389888"/>
            <a:ext cx="329184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AE60"/>
              </a:buClr>
              <a:buSzPts val="4000"/>
              <a:buFont typeface="Calibri"/>
              <a:buNone/>
            </a:pPr>
            <a:r>
              <a:rPr b="1" i="0" lang="en-US" sz="4000" u="none" cap="none" strike="noStrike">
                <a:solidFill>
                  <a:srgbClr val="27AE60"/>
                </a:solidFill>
                <a:latin typeface="Calibri"/>
                <a:ea typeface="Calibri"/>
                <a:cs typeface="Calibri"/>
                <a:sym typeface="Calibri"/>
              </a:rPr>
              <a:t>191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4343400" y="2029968"/>
            <a:ext cx="32918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adhérents payeurs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8138160" y="1024128"/>
            <a:ext cx="3566160" cy="1389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000000">
                <a:alpha val="901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8138160" y="1024128"/>
            <a:ext cx="3566160" cy="64008"/>
          </a:xfrm>
          <a:prstGeom prst="rect">
            <a:avLst/>
          </a:prstGeom>
          <a:solidFill>
            <a:srgbClr val="C0392B"/>
          </a:solidFill>
          <a:ln cap="flat" cmpd="sng" w="12700">
            <a:solidFill>
              <a:srgbClr val="C039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8275320" y="1115568"/>
            <a:ext cx="32918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⏳ En attente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8275320" y="1389888"/>
            <a:ext cx="3291840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4000"/>
              <a:buFont typeface="Calibri"/>
              <a:buNone/>
            </a:pPr>
            <a:r>
              <a:rPr b="1" lang="en-US" sz="4000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62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8275320" y="2029968"/>
            <a:ext cx="32918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factures impayées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274320" y="2523744"/>
            <a:ext cx="11612880" cy="43891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1883310" y="2985514"/>
            <a:ext cx="114300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Encaissé : </a:t>
            </a:r>
            <a:r>
              <a:rPr b="1" i="0" lang="en-US" sz="1100" u="none" cap="none" strike="noStrike">
                <a:solidFill>
                  <a:srgbClr val="27AE60"/>
                </a:solidFill>
                <a:latin typeface="Calibri"/>
                <a:ea typeface="Calibri"/>
                <a:cs typeface="Calibri"/>
                <a:sym typeface="Calibri"/>
              </a:rPr>
              <a:t>32 735 €   </a:t>
            </a:r>
            <a:r>
              <a:rPr b="0" i="0" lang="en-US" sz="11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 | Objectif : </a:t>
            </a:r>
            <a:r>
              <a:rPr b="1" i="0" lang="en-US" sz="11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45 250 €   </a:t>
            </a:r>
            <a:r>
              <a:rPr b="0" i="0" lang="en-US" sz="11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 | Restant : </a:t>
            </a:r>
            <a:r>
              <a:rPr b="1" i="0" lang="en-US" sz="1100" u="none" cap="none" strike="noStrike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12 515 €   </a:t>
            </a:r>
            <a:r>
              <a:rPr b="0" i="0" lang="en-US" sz="11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 | Taux : </a:t>
            </a:r>
            <a:r>
              <a:rPr b="1" i="0" lang="en-US" sz="1100" u="none" cap="none" strike="noStrike">
                <a:solidFill>
                  <a:srgbClr val="27AE6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b="1" lang="en-US" sz="1100">
                <a:solidFill>
                  <a:srgbClr val="27AE60"/>
                </a:solidFill>
                <a:latin typeface="Calibri"/>
                <a:ea typeface="Calibri"/>
                <a:cs typeface="Calibri"/>
                <a:sym typeface="Calibri"/>
              </a:rPr>
              <a:t>5,5</a:t>
            </a:r>
            <a:r>
              <a:rPr b="1" i="0" lang="en-US" sz="1100" u="none" cap="none" strike="noStrike">
                <a:solidFill>
                  <a:srgbClr val="27AE60"/>
                </a:solidFill>
                <a:latin typeface="Calibri"/>
                <a:ea typeface="Calibri"/>
                <a:cs typeface="Calibri"/>
                <a:sym typeface="Calibri"/>
              </a:rPr>
              <a:t>%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274320" y="3044952"/>
            <a:ext cx="8046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Répartition des adhérents par catégorie (col. J)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5" name="Google Shape;6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4320" y="3310128"/>
            <a:ext cx="8046720" cy="3246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72400" y="3713325"/>
            <a:ext cx="5091599" cy="2439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7F7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"/>
          <p:cNvSpPr/>
          <p:nvPr/>
        </p:nvSpPr>
        <p:spPr>
          <a:xfrm>
            <a:off x="0" y="0"/>
            <a:ext cx="12161520" cy="822960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0" y="822960"/>
            <a:ext cx="2432304" cy="64008"/>
          </a:xfrm>
          <a:prstGeom prst="rect">
            <a:avLst/>
          </a:prstGeom>
          <a:solidFill>
            <a:srgbClr val="C0392B"/>
          </a:solidFill>
          <a:ln cap="flat" cmpd="sng" w="12700">
            <a:solidFill>
              <a:srgbClr val="C039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2432304" y="822960"/>
            <a:ext cx="2432304" cy="64008"/>
          </a:xfrm>
          <a:prstGeom prst="rect">
            <a:avLst/>
          </a:prstGeom>
          <a:solidFill>
            <a:srgbClr val="C8922A"/>
          </a:solidFill>
          <a:ln cap="flat" cmpd="sng" w="12700">
            <a:solidFill>
              <a:srgbClr val="C892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4864608" y="822960"/>
            <a:ext cx="2432304" cy="64008"/>
          </a:xfrm>
          <a:prstGeom prst="rect">
            <a:avLst/>
          </a:prstGeom>
          <a:solidFill>
            <a:srgbClr val="27AE60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7296912" y="822960"/>
            <a:ext cx="2432304" cy="64008"/>
          </a:xfrm>
          <a:prstGeom prst="rect">
            <a:avLst/>
          </a:prstGeom>
          <a:solidFill>
            <a:srgbClr val="2980B9"/>
          </a:solidFill>
          <a:ln cap="flat" cmpd="sng" w="12700">
            <a:solidFill>
              <a:srgbClr val="2980B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9729216" y="822960"/>
            <a:ext cx="2432304" cy="64008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365760" y="91440"/>
            <a:ext cx="96012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Migration Kiwili → Pennylane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11612880" y="9144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9DFB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A9DFB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0" name="Google Shape;8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44200" y="18288"/>
            <a:ext cx="713232" cy="75261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3"/>
          <p:cNvSpPr/>
          <p:nvPr/>
        </p:nvSpPr>
        <p:spPr>
          <a:xfrm>
            <a:off x="320040" y="1005840"/>
            <a:ext cx="4846320" cy="11887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bl" dir="8100000" dist="12700">
              <a:srgbClr val="000000">
                <a:alpha val="705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320040" y="1005840"/>
            <a:ext cx="4846320" cy="64008"/>
          </a:xfrm>
          <a:prstGeom prst="rect">
            <a:avLst/>
          </a:prstGeom>
          <a:solidFill>
            <a:srgbClr val="757575"/>
          </a:solidFill>
          <a:ln cap="flat" cmpd="sng" w="1270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"/>
          <p:cNvSpPr/>
          <p:nvPr/>
        </p:nvSpPr>
        <p:spPr>
          <a:xfrm>
            <a:off x="365760" y="1033272"/>
            <a:ext cx="4754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KIWILI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365760" y="1371600"/>
            <a:ext cx="47548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Facturation basique  •  Suivi manuel 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5303520" y="1444752"/>
            <a:ext cx="1234440" cy="164592"/>
          </a:xfrm>
          <a:prstGeom prst="rect">
            <a:avLst/>
          </a:prstGeom>
          <a:solidFill>
            <a:srgbClr val="C8922A"/>
          </a:solidFill>
          <a:ln cap="flat" cmpd="sng" w="12700">
            <a:solidFill>
              <a:srgbClr val="C892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3"/>
          <p:cNvSpPr/>
          <p:nvPr/>
        </p:nvSpPr>
        <p:spPr>
          <a:xfrm rot="5400000">
            <a:off x="6492240" y="1353312"/>
            <a:ext cx="237744" cy="347472"/>
          </a:xfrm>
          <a:prstGeom prst="rtTriangle">
            <a:avLst/>
          </a:prstGeom>
          <a:solidFill>
            <a:srgbClr val="C8922A"/>
          </a:solidFill>
          <a:ln cap="flat" cmpd="sng" w="12700">
            <a:solidFill>
              <a:srgbClr val="C892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3"/>
          <p:cNvSpPr/>
          <p:nvPr/>
        </p:nvSpPr>
        <p:spPr>
          <a:xfrm>
            <a:off x="5257800" y="1673352"/>
            <a:ext cx="15544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922A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C8922A"/>
                </a:solidFill>
                <a:latin typeface="Calibri"/>
                <a:ea typeface="Calibri"/>
                <a:cs typeface="Calibri"/>
                <a:sym typeface="Calibri"/>
              </a:rPr>
              <a:t>MIGRATION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"/>
          <p:cNvSpPr/>
          <p:nvPr/>
        </p:nvSpPr>
        <p:spPr>
          <a:xfrm>
            <a:off x="6858000" y="1005840"/>
            <a:ext cx="5029200" cy="11887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6858000" y="1005840"/>
            <a:ext cx="5029200" cy="64008"/>
          </a:xfrm>
          <a:prstGeom prst="rect">
            <a:avLst/>
          </a:prstGeom>
          <a:solidFill>
            <a:srgbClr val="27AE60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3"/>
          <p:cNvSpPr/>
          <p:nvPr/>
        </p:nvSpPr>
        <p:spPr>
          <a:xfrm>
            <a:off x="6903720" y="1033272"/>
            <a:ext cx="4937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AE60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7AE60"/>
                </a:solidFill>
                <a:latin typeface="Calibri"/>
                <a:ea typeface="Calibri"/>
                <a:cs typeface="Calibri"/>
                <a:sym typeface="Calibri"/>
              </a:rPr>
              <a:t>PENNYLANE — 50 €/mois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3"/>
          <p:cNvSpPr/>
          <p:nvPr/>
        </p:nvSpPr>
        <p:spPr>
          <a:xfrm>
            <a:off x="6903720" y="1371600"/>
            <a:ext cx="49377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Comptabilité complète  •  Connexion bancaire  •  Multi-utilisateurs </a:t>
            </a:r>
            <a:r>
              <a:rPr i="1" lang="en-US" sz="105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 • e Facturation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3"/>
          <p:cNvSpPr/>
          <p:nvPr/>
        </p:nvSpPr>
        <p:spPr>
          <a:xfrm>
            <a:off x="4478318" y="2377460"/>
            <a:ext cx="3749100" cy="41604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000000">
                <a:alpha val="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"/>
          <p:cNvSpPr/>
          <p:nvPr/>
        </p:nvSpPr>
        <p:spPr>
          <a:xfrm>
            <a:off x="4389130" y="2400310"/>
            <a:ext cx="3749100" cy="63900"/>
          </a:xfrm>
          <a:prstGeom prst="rect">
            <a:avLst/>
          </a:prstGeom>
          <a:solidFill>
            <a:srgbClr val="C8922A"/>
          </a:solidFill>
          <a:ln cap="flat" cmpd="sng" w="12700">
            <a:solidFill>
              <a:srgbClr val="C892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3"/>
          <p:cNvSpPr/>
          <p:nvPr/>
        </p:nvSpPr>
        <p:spPr>
          <a:xfrm>
            <a:off x="4462272" y="2542032"/>
            <a:ext cx="5943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⚡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3"/>
          <p:cNvSpPr/>
          <p:nvPr/>
        </p:nvSpPr>
        <p:spPr>
          <a:xfrm>
            <a:off x="5102352" y="2542032"/>
            <a:ext cx="28347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922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C8922A"/>
                </a:solidFill>
                <a:latin typeface="Calibri"/>
                <a:ea typeface="Calibri"/>
                <a:cs typeface="Calibri"/>
                <a:sym typeface="Calibri"/>
              </a:rPr>
              <a:t>Très facile d'utilisation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4462272" y="3218688"/>
            <a:ext cx="3383280" cy="27432"/>
          </a:xfrm>
          <a:prstGeom prst="rect">
            <a:avLst/>
          </a:prstGeom>
          <a:solidFill>
            <a:srgbClr val="EEEEEE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"/>
          <p:cNvSpPr/>
          <p:nvPr/>
        </p:nvSpPr>
        <p:spPr>
          <a:xfrm>
            <a:off x="4480560" y="3493008"/>
            <a:ext cx="128016" cy="128016"/>
          </a:xfrm>
          <a:prstGeom prst="ellipse">
            <a:avLst/>
          </a:prstGeom>
          <a:solidFill>
            <a:srgbClr val="C8922A"/>
          </a:solidFill>
          <a:ln cap="flat" cmpd="sng" w="12700">
            <a:solidFill>
              <a:srgbClr val="C892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"/>
          <p:cNvSpPr/>
          <p:nvPr/>
        </p:nvSpPr>
        <p:spPr>
          <a:xfrm>
            <a:off x="4663441" y="3346685"/>
            <a:ext cx="32004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Interface intuitive 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/>
          <p:cNvSpPr/>
          <p:nvPr/>
        </p:nvSpPr>
        <p:spPr>
          <a:xfrm>
            <a:off x="4462270" y="4215425"/>
            <a:ext cx="146400" cy="128100"/>
          </a:xfrm>
          <a:prstGeom prst="ellipse">
            <a:avLst/>
          </a:prstGeom>
          <a:solidFill>
            <a:srgbClr val="C8922A"/>
          </a:solidFill>
          <a:ln cap="flat" cmpd="sng" w="12700">
            <a:solidFill>
              <a:srgbClr val="C892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4663441" y="4005084"/>
            <a:ext cx="32004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Simple d’utilisation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"/>
          <p:cNvSpPr/>
          <p:nvPr/>
        </p:nvSpPr>
        <p:spPr>
          <a:xfrm>
            <a:off x="8275320" y="2423160"/>
            <a:ext cx="3749040" cy="41605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000000">
                <a:alpha val="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8275320" y="2423160"/>
            <a:ext cx="3749040" cy="64008"/>
          </a:xfrm>
          <a:prstGeom prst="rect">
            <a:avLst/>
          </a:prstGeom>
          <a:solidFill>
            <a:srgbClr val="27AE60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8439912" y="2542032"/>
            <a:ext cx="5943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💳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9079992" y="2542032"/>
            <a:ext cx="283464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AE60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27AE60"/>
                </a:solidFill>
                <a:latin typeface="Calibri"/>
                <a:ea typeface="Calibri"/>
                <a:cs typeface="Calibri"/>
                <a:sym typeface="Calibri"/>
              </a:rPr>
              <a:t>Abonnement 50 €/mois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"/>
          <p:cNvSpPr/>
          <p:nvPr/>
        </p:nvSpPr>
        <p:spPr>
          <a:xfrm>
            <a:off x="8439912" y="3218688"/>
            <a:ext cx="3383280" cy="27432"/>
          </a:xfrm>
          <a:prstGeom prst="rect">
            <a:avLst/>
          </a:prstGeom>
          <a:solidFill>
            <a:srgbClr val="EEEEEE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8458200" y="3493008"/>
            <a:ext cx="128016" cy="128016"/>
          </a:xfrm>
          <a:prstGeom prst="ellipse">
            <a:avLst/>
          </a:prstGeom>
          <a:solidFill>
            <a:srgbClr val="27AE60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8659368" y="3337560"/>
            <a:ext cx="32004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Facturation illimitée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8458163" y="4101076"/>
            <a:ext cx="128100" cy="128100"/>
          </a:xfrm>
          <a:prstGeom prst="ellipse">
            <a:avLst/>
          </a:prstGeom>
          <a:solidFill>
            <a:srgbClr val="27AE60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8659368" y="3854191"/>
            <a:ext cx="32004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Rapprochement bancaire inclus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8458200" y="4668044"/>
            <a:ext cx="128100" cy="128100"/>
          </a:xfrm>
          <a:prstGeom prst="ellipse">
            <a:avLst/>
          </a:prstGeom>
          <a:solidFill>
            <a:srgbClr val="27AE60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8659368" y="4487446"/>
            <a:ext cx="32004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Accès multi-utilisateurs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8467388" y="5193862"/>
            <a:ext cx="128100" cy="128100"/>
          </a:xfrm>
          <a:prstGeom prst="ellipse">
            <a:avLst/>
          </a:prstGeom>
          <a:solidFill>
            <a:srgbClr val="27AE60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8659368" y="4946889"/>
            <a:ext cx="32004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Logiciel Français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8659381" y="5495589"/>
            <a:ext cx="32004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Stockage des données en </a:t>
            </a:r>
            <a:r>
              <a:rPr lang="en-US" sz="105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France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8458200" y="5843077"/>
            <a:ext cx="146400" cy="128100"/>
          </a:xfrm>
          <a:prstGeom prst="ellipse">
            <a:avLst/>
          </a:prstGeom>
          <a:solidFill>
            <a:srgbClr val="27AE60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7F7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/>
          <p:nvPr/>
        </p:nvSpPr>
        <p:spPr>
          <a:xfrm>
            <a:off x="0" y="0"/>
            <a:ext cx="12161520" cy="822960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0" y="822960"/>
            <a:ext cx="2432304" cy="64008"/>
          </a:xfrm>
          <a:prstGeom prst="rect">
            <a:avLst/>
          </a:prstGeom>
          <a:solidFill>
            <a:srgbClr val="C0392B"/>
          </a:solidFill>
          <a:ln cap="flat" cmpd="sng" w="12700">
            <a:solidFill>
              <a:srgbClr val="C039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"/>
          <p:cNvSpPr/>
          <p:nvPr/>
        </p:nvSpPr>
        <p:spPr>
          <a:xfrm>
            <a:off x="2432304" y="822960"/>
            <a:ext cx="2432304" cy="64008"/>
          </a:xfrm>
          <a:prstGeom prst="rect">
            <a:avLst/>
          </a:prstGeom>
          <a:solidFill>
            <a:srgbClr val="C8922A"/>
          </a:solidFill>
          <a:ln cap="flat" cmpd="sng" w="12700">
            <a:solidFill>
              <a:srgbClr val="C892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4864608" y="822960"/>
            <a:ext cx="2432304" cy="64008"/>
          </a:xfrm>
          <a:prstGeom prst="rect">
            <a:avLst/>
          </a:prstGeom>
          <a:solidFill>
            <a:srgbClr val="27AE60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7296912" y="822960"/>
            <a:ext cx="2432304" cy="64008"/>
          </a:xfrm>
          <a:prstGeom prst="rect">
            <a:avLst/>
          </a:prstGeom>
          <a:solidFill>
            <a:srgbClr val="2980B9"/>
          </a:solidFill>
          <a:ln cap="flat" cmpd="sng" w="12700">
            <a:solidFill>
              <a:srgbClr val="2980B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9729216" y="822960"/>
            <a:ext cx="2432304" cy="64008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365760" y="91440"/>
            <a:ext cx="96012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Agenda PDAE 2026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11612880" y="9144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9DFB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A9DFB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9" name="Google Shape;12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44200" y="18288"/>
            <a:ext cx="713232" cy="752613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4"/>
          <p:cNvSpPr/>
          <p:nvPr/>
        </p:nvSpPr>
        <p:spPr>
          <a:xfrm>
            <a:off x="365760" y="914400"/>
            <a:ext cx="10972800" cy="21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50"/>
              <a:buFont typeface="Calibri"/>
              <a:buNone/>
            </a:pPr>
            <a:r>
              <a:rPr b="0" i="1" lang="en-US" sz="75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Source : portedesalpes-entreprises.org/agenda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201168" y="1170432"/>
            <a:ext cx="2880360" cy="292608"/>
          </a:xfrm>
          <a:prstGeom prst="rect">
            <a:avLst/>
          </a:prstGeom>
          <a:solidFill>
            <a:srgbClr val="C0392B"/>
          </a:solidFill>
          <a:ln cap="flat" cmpd="sng" w="12700">
            <a:solidFill>
              <a:srgbClr val="C039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274320" y="1188720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Avril 2026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201168" y="1517904"/>
            <a:ext cx="2880360" cy="1188720"/>
          </a:xfrm>
          <a:prstGeom prst="rect">
            <a:avLst/>
          </a:prstGeom>
          <a:solidFill>
            <a:srgbClr val="EBF5FB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8100000" dist="12700">
              <a:srgbClr val="000000">
                <a:alpha val="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201168" y="1517904"/>
            <a:ext cx="54864" cy="1188720"/>
          </a:xfrm>
          <a:prstGeom prst="rect">
            <a:avLst/>
          </a:prstGeom>
          <a:solidFill>
            <a:srgbClr val="2980B9"/>
          </a:solidFill>
          <a:ln cap="flat" cmpd="sng" w="12700">
            <a:solidFill>
              <a:srgbClr val="2980B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292608" y="1572768"/>
            <a:ext cx="272491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80B9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2980B9"/>
                </a:solidFill>
                <a:latin typeface="Calibri"/>
                <a:ea typeface="Calibri"/>
                <a:cs typeface="Calibri"/>
                <a:sym typeface="Calibri"/>
              </a:rPr>
              <a:t>Lun 27 avr.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292608" y="1792224"/>
            <a:ext cx="272491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17:30–19h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292608" y="1984248"/>
            <a:ext cx="272491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Réunion CA chez JIELDE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292608" y="2395728"/>
            <a:ext cx="2724912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📍 Jieldé, Saint-Priest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3264408" y="1170432"/>
            <a:ext cx="2880360" cy="292608"/>
          </a:xfrm>
          <a:prstGeom prst="rect">
            <a:avLst/>
          </a:prstGeom>
          <a:solidFill>
            <a:srgbClr val="C8922A"/>
          </a:solidFill>
          <a:ln cap="flat" cmpd="sng" w="12700">
            <a:solidFill>
              <a:srgbClr val="C892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3337560" y="1188720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Mai 2026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3264408" y="1517904"/>
            <a:ext cx="2880360" cy="1188720"/>
          </a:xfrm>
          <a:prstGeom prst="rect">
            <a:avLst/>
          </a:prstGeom>
          <a:solidFill>
            <a:srgbClr val="FEF9E7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8100000" dist="12700">
              <a:srgbClr val="000000">
                <a:alpha val="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3264408" y="1517904"/>
            <a:ext cx="54864" cy="1188720"/>
          </a:xfrm>
          <a:prstGeom prst="rect">
            <a:avLst/>
          </a:prstGeom>
          <a:solidFill>
            <a:srgbClr val="C8922A"/>
          </a:solidFill>
          <a:ln cap="flat" cmpd="sng" w="12700">
            <a:solidFill>
              <a:srgbClr val="C892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3355848" y="1572768"/>
            <a:ext cx="272491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922A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C8922A"/>
                </a:solidFill>
                <a:latin typeface="Calibri"/>
                <a:ea typeface="Calibri"/>
                <a:cs typeface="Calibri"/>
                <a:sym typeface="Calibri"/>
              </a:rPr>
              <a:t>Mar 12 mai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3355848" y="1792224"/>
            <a:ext cx="272491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17:30–19h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/>
          <p:nvPr/>
        </p:nvSpPr>
        <p:spPr>
          <a:xfrm>
            <a:off x="3355848" y="1984248"/>
            <a:ext cx="272491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Réunion de Bureau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3355848" y="2395728"/>
            <a:ext cx="2724912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📍 PDAE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/>
          <p:nvPr/>
        </p:nvSpPr>
        <p:spPr>
          <a:xfrm>
            <a:off x="3264408" y="2761488"/>
            <a:ext cx="2880360" cy="1188720"/>
          </a:xfrm>
          <a:prstGeom prst="rect">
            <a:avLst/>
          </a:prstGeom>
          <a:solidFill>
            <a:srgbClr val="F4F6F7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8100000" dist="12700">
              <a:srgbClr val="000000">
                <a:alpha val="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4"/>
          <p:cNvSpPr/>
          <p:nvPr/>
        </p:nvSpPr>
        <p:spPr>
          <a:xfrm>
            <a:off x="3264408" y="2761488"/>
            <a:ext cx="54864" cy="1188720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"/>
          <p:cNvSpPr/>
          <p:nvPr/>
        </p:nvSpPr>
        <p:spPr>
          <a:xfrm>
            <a:off x="3355848" y="2816352"/>
            <a:ext cx="272491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44AD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8E44AD"/>
                </a:solidFill>
                <a:latin typeface="Calibri"/>
                <a:ea typeface="Calibri"/>
                <a:cs typeface="Calibri"/>
                <a:sym typeface="Calibri"/>
              </a:rPr>
              <a:t>Ven 22 mai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4"/>
          <p:cNvSpPr/>
          <p:nvPr/>
        </p:nvSpPr>
        <p:spPr>
          <a:xfrm>
            <a:off x="3355848" y="3035808"/>
            <a:ext cx="272491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08:00–09h30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4"/>
          <p:cNvSpPr/>
          <p:nvPr/>
        </p:nvSpPr>
        <p:spPr>
          <a:xfrm>
            <a:off x="3355848" y="3227832"/>
            <a:ext cx="272491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Commission Transition — RSE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4"/>
          <p:cNvSpPr/>
          <p:nvPr/>
        </p:nvSpPr>
        <p:spPr>
          <a:xfrm>
            <a:off x="3355848" y="3639312"/>
            <a:ext cx="2724912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📍 Bénéfices, défis et solutions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"/>
          <p:cNvSpPr/>
          <p:nvPr/>
        </p:nvSpPr>
        <p:spPr>
          <a:xfrm>
            <a:off x="3264408" y="4005072"/>
            <a:ext cx="2880360" cy="1188720"/>
          </a:xfrm>
          <a:prstGeom prst="rect">
            <a:avLst/>
          </a:prstGeom>
          <a:solidFill>
            <a:srgbClr val="F4F6F7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8100000" dist="12700">
              <a:srgbClr val="000000">
                <a:alpha val="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"/>
          <p:cNvSpPr/>
          <p:nvPr/>
        </p:nvSpPr>
        <p:spPr>
          <a:xfrm>
            <a:off x="3264408" y="4005072"/>
            <a:ext cx="54864" cy="1188720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4"/>
          <p:cNvSpPr/>
          <p:nvPr/>
        </p:nvSpPr>
        <p:spPr>
          <a:xfrm>
            <a:off x="3355848" y="4059936"/>
            <a:ext cx="272491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44AD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8E44AD"/>
                </a:solidFill>
                <a:latin typeface="Calibri"/>
                <a:ea typeface="Calibri"/>
                <a:cs typeface="Calibri"/>
                <a:sym typeface="Calibri"/>
              </a:rPr>
              <a:t>Ven 22 mai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4"/>
          <p:cNvSpPr/>
          <p:nvPr/>
        </p:nvSpPr>
        <p:spPr>
          <a:xfrm>
            <a:off x="3355848" y="4279392"/>
            <a:ext cx="272491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09:00–12h30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4"/>
          <p:cNvSpPr/>
          <p:nvPr/>
        </p:nvSpPr>
        <p:spPr>
          <a:xfrm>
            <a:off x="3355848" y="4471416"/>
            <a:ext cx="272491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Commission Sécurité — Extincteurs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"/>
          <p:cNvSpPr/>
          <p:nvPr/>
        </p:nvSpPr>
        <p:spPr>
          <a:xfrm>
            <a:off x="3355848" y="4882896"/>
            <a:ext cx="2724912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📍 Hippodrome Parilly, Bron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"/>
          <p:cNvSpPr/>
          <p:nvPr/>
        </p:nvSpPr>
        <p:spPr>
          <a:xfrm>
            <a:off x="6327648" y="1170432"/>
            <a:ext cx="2880360" cy="292608"/>
          </a:xfrm>
          <a:prstGeom prst="rect">
            <a:avLst/>
          </a:prstGeom>
          <a:solidFill>
            <a:srgbClr val="27AE60"/>
          </a:solidFill>
          <a:ln cap="flat" cmpd="sng" w="12700">
            <a:solidFill>
              <a:srgbClr val="27AE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4"/>
          <p:cNvSpPr/>
          <p:nvPr/>
        </p:nvSpPr>
        <p:spPr>
          <a:xfrm>
            <a:off x="6400800" y="1188720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Juin – Juillet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/>
          <p:nvPr/>
        </p:nvSpPr>
        <p:spPr>
          <a:xfrm>
            <a:off x="6327648" y="1517904"/>
            <a:ext cx="2880360" cy="1188720"/>
          </a:xfrm>
          <a:prstGeom prst="rect">
            <a:avLst/>
          </a:prstGeom>
          <a:solidFill>
            <a:srgbClr val="EBF5FB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8100000" dist="12700">
              <a:srgbClr val="000000">
                <a:alpha val="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"/>
          <p:cNvSpPr/>
          <p:nvPr/>
        </p:nvSpPr>
        <p:spPr>
          <a:xfrm>
            <a:off x="6327648" y="1517904"/>
            <a:ext cx="54864" cy="1188720"/>
          </a:xfrm>
          <a:prstGeom prst="rect">
            <a:avLst/>
          </a:prstGeom>
          <a:solidFill>
            <a:srgbClr val="2980B9"/>
          </a:solidFill>
          <a:ln cap="flat" cmpd="sng" w="12700">
            <a:solidFill>
              <a:srgbClr val="2980B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4"/>
          <p:cNvSpPr/>
          <p:nvPr/>
        </p:nvSpPr>
        <p:spPr>
          <a:xfrm>
            <a:off x="6419088" y="1572768"/>
            <a:ext cx="272491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80B9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2980B9"/>
                </a:solidFill>
                <a:latin typeface="Calibri"/>
                <a:ea typeface="Calibri"/>
                <a:cs typeface="Calibri"/>
                <a:sym typeface="Calibri"/>
              </a:rPr>
              <a:t>Lun 8 juin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4"/>
          <p:cNvSpPr/>
          <p:nvPr/>
        </p:nvSpPr>
        <p:spPr>
          <a:xfrm>
            <a:off x="6419088" y="1792224"/>
            <a:ext cx="272491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17:30–19h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4"/>
          <p:cNvSpPr/>
          <p:nvPr/>
        </p:nvSpPr>
        <p:spPr>
          <a:xfrm>
            <a:off x="6419088" y="1984248"/>
            <a:ext cx="272491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Réunion CA PDAE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4"/>
          <p:cNvSpPr/>
          <p:nvPr/>
        </p:nvSpPr>
        <p:spPr>
          <a:xfrm>
            <a:off x="6419088" y="2395728"/>
            <a:ext cx="2724912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📍 PDAE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4"/>
          <p:cNvSpPr/>
          <p:nvPr/>
        </p:nvSpPr>
        <p:spPr>
          <a:xfrm>
            <a:off x="6327648" y="2761488"/>
            <a:ext cx="2880360" cy="1188720"/>
          </a:xfrm>
          <a:prstGeom prst="rect">
            <a:avLst/>
          </a:prstGeom>
          <a:solidFill>
            <a:srgbClr val="F4F6F7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8100000" dist="12700">
              <a:srgbClr val="000000">
                <a:alpha val="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"/>
          <p:cNvSpPr/>
          <p:nvPr/>
        </p:nvSpPr>
        <p:spPr>
          <a:xfrm>
            <a:off x="6327648" y="2761488"/>
            <a:ext cx="54864" cy="1188720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4"/>
          <p:cNvSpPr/>
          <p:nvPr/>
        </p:nvSpPr>
        <p:spPr>
          <a:xfrm>
            <a:off x="6419088" y="2816352"/>
            <a:ext cx="272491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44AD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8E44AD"/>
                </a:solidFill>
                <a:latin typeface="Calibri"/>
                <a:ea typeface="Calibri"/>
                <a:cs typeface="Calibri"/>
                <a:sym typeface="Calibri"/>
              </a:rPr>
              <a:t>Mar 9 juin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"/>
          <p:cNvSpPr/>
          <p:nvPr/>
        </p:nvSpPr>
        <p:spPr>
          <a:xfrm>
            <a:off x="6419088" y="3035808"/>
            <a:ext cx="272491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07:45–09h30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6419088" y="3227832"/>
            <a:ext cx="272491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Pt Dej — Manifeste Promilès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"/>
          <p:cNvSpPr/>
          <p:nvPr/>
        </p:nvSpPr>
        <p:spPr>
          <a:xfrm>
            <a:off x="6419088" y="3639312"/>
            <a:ext cx="2724912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📍 Écoles militaires, Bron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4"/>
          <p:cNvSpPr/>
          <p:nvPr/>
        </p:nvSpPr>
        <p:spPr>
          <a:xfrm>
            <a:off x="6327648" y="4005072"/>
            <a:ext cx="2880360" cy="1188720"/>
          </a:xfrm>
          <a:prstGeom prst="rect">
            <a:avLst/>
          </a:prstGeom>
          <a:solidFill>
            <a:srgbClr val="F4F6F7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8100000" dist="12700">
              <a:srgbClr val="000000">
                <a:alpha val="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4"/>
          <p:cNvSpPr/>
          <p:nvPr/>
        </p:nvSpPr>
        <p:spPr>
          <a:xfrm>
            <a:off x="6327648" y="4005072"/>
            <a:ext cx="54864" cy="1188720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4"/>
          <p:cNvSpPr/>
          <p:nvPr/>
        </p:nvSpPr>
        <p:spPr>
          <a:xfrm>
            <a:off x="6419088" y="4059936"/>
            <a:ext cx="272491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44AD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8E44AD"/>
                </a:solidFill>
                <a:latin typeface="Calibri"/>
                <a:ea typeface="Calibri"/>
                <a:cs typeface="Calibri"/>
                <a:sym typeface="Calibri"/>
              </a:rPr>
              <a:t>Mar 23 juin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4"/>
          <p:cNvSpPr/>
          <p:nvPr/>
        </p:nvSpPr>
        <p:spPr>
          <a:xfrm>
            <a:off x="6419088" y="4279392"/>
            <a:ext cx="272491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08:00–10h30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4"/>
          <p:cNvSpPr/>
          <p:nvPr/>
        </p:nvSpPr>
        <p:spPr>
          <a:xfrm>
            <a:off x="6419088" y="4471416"/>
            <a:ext cx="272491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DEI — Atelier Autisme (TSA)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4"/>
          <p:cNvSpPr/>
          <p:nvPr/>
        </p:nvSpPr>
        <p:spPr>
          <a:xfrm>
            <a:off x="6419088" y="4882896"/>
            <a:ext cx="2724912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📍 Atelier TSA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4"/>
          <p:cNvSpPr/>
          <p:nvPr/>
        </p:nvSpPr>
        <p:spPr>
          <a:xfrm>
            <a:off x="6327648" y="5248656"/>
            <a:ext cx="2880360" cy="1188720"/>
          </a:xfrm>
          <a:prstGeom prst="rect">
            <a:avLst/>
          </a:prstGeom>
          <a:solidFill>
            <a:srgbClr val="FDEDEC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8100000" dist="12700">
              <a:srgbClr val="000000">
                <a:alpha val="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4"/>
          <p:cNvSpPr/>
          <p:nvPr/>
        </p:nvSpPr>
        <p:spPr>
          <a:xfrm>
            <a:off x="6327648" y="5248656"/>
            <a:ext cx="54864" cy="1188720"/>
          </a:xfrm>
          <a:prstGeom prst="rect">
            <a:avLst/>
          </a:prstGeom>
          <a:solidFill>
            <a:srgbClr val="C0392B"/>
          </a:solidFill>
          <a:ln cap="flat" cmpd="sng" w="12700">
            <a:solidFill>
              <a:srgbClr val="C039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4"/>
          <p:cNvSpPr/>
          <p:nvPr/>
        </p:nvSpPr>
        <p:spPr>
          <a:xfrm>
            <a:off x="6419088" y="5303520"/>
            <a:ext cx="272491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Jeu 2 juil.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4"/>
          <p:cNvSpPr/>
          <p:nvPr/>
        </p:nvSpPr>
        <p:spPr>
          <a:xfrm>
            <a:off x="6419088" y="5522976"/>
            <a:ext cx="272491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17h–22h30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4"/>
          <p:cNvSpPr/>
          <p:nvPr/>
        </p:nvSpPr>
        <p:spPr>
          <a:xfrm>
            <a:off x="6419088" y="5715000"/>
            <a:ext cx="272491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Bureau + Tournoi Pétanque 4e éd.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4"/>
          <p:cNvSpPr/>
          <p:nvPr/>
        </p:nvSpPr>
        <p:spPr>
          <a:xfrm>
            <a:off x="6419088" y="6126480"/>
            <a:ext cx="2724912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📍 Hippodrome Bron-Parilly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4"/>
          <p:cNvSpPr/>
          <p:nvPr/>
        </p:nvSpPr>
        <p:spPr>
          <a:xfrm>
            <a:off x="9390888" y="1170432"/>
            <a:ext cx="2880360" cy="292608"/>
          </a:xfrm>
          <a:prstGeom prst="rect">
            <a:avLst/>
          </a:prstGeom>
          <a:solidFill>
            <a:srgbClr val="2980B9"/>
          </a:solidFill>
          <a:ln cap="flat" cmpd="sng" w="12700">
            <a:solidFill>
              <a:srgbClr val="2980B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4"/>
          <p:cNvSpPr/>
          <p:nvPr/>
        </p:nvSpPr>
        <p:spPr>
          <a:xfrm>
            <a:off x="9464040" y="1188720"/>
            <a:ext cx="2743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Sept. – Nov.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4"/>
          <p:cNvSpPr/>
          <p:nvPr/>
        </p:nvSpPr>
        <p:spPr>
          <a:xfrm>
            <a:off x="9390888" y="1517904"/>
            <a:ext cx="2880360" cy="1188720"/>
          </a:xfrm>
          <a:prstGeom prst="rect">
            <a:avLst/>
          </a:prstGeom>
          <a:solidFill>
            <a:srgbClr val="FDEDEC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8100000" dist="12700">
              <a:srgbClr val="000000">
                <a:alpha val="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"/>
          <p:cNvSpPr/>
          <p:nvPr/>
        </p:nvSpPr>
        <p:spPr>
          <a:xfrm>
            <a:off x="9390888" y="1517904"/>
            <a:ext cx="54864" cy="1188720"/>
          </a:xfrm>
          <a:prstGeom prst="rect">
            <a:avLst/>
          </a:prstGeom>
          <a:solidFill>
            <a:srgbClr val="C0392B"/>
          </a:solidFill>
          <a:ln cap="flat" cmpd="sng" w="12700">
            <a:solidFill>
              <a:srgbClr val="C039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"/>
          <p:cNvSpPr/>
          <p:nvPr/>
        </p:nvSpPr>
        <p:spPr>
          <a:xfrm>
            <a:off x="9482328" y="1572768"/>
            <a:ext cx="272491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Jeu 17 sept.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4"/>
          <p:cNvSpPr/>
          <p:nvPr/>
        </p:nvSpPr>
        <p:spPr>
          <a:xfrm>
            <a:off x="9482328" y="1792224"/>
            <a:ext cx="272491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08:00–17h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4"/>
          <p:cNvSpPr/>
          <p:nvPr/>
        </p:nvSpPr>
        <p:spPr>
          <a:xfrm>
            <a:off x="9482328" y="1984248"/>
            <a:ext cx="272491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TECHNOCROSS 11e édition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4"/>
          <p:cNvSpPr/>
          <p:nvPr/>
        </p:nvSpPr>
        <p:spPr>
          <a:xfrm>
            <a:off x="9482328" y="2395728"/>
            <a:ext cx="2724912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📍 Course 5km/10km + marche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4"/>
          <p:cNvSpPr/>
          <p:nvPr/>
        </p:nvSpPr>
        <p:spPr>
          <a:xfrm>
            <a:off x="9390888" y="2761488"/>
            <a:ext cx="2880360" cy="1188720"/>
          </a:xfrm>
          <a:prstGeom prst="rect">
            <a:avLst/>
          </a:prstGeom>
          <a:solidFill>
            <a:srgbClr val="F4F6F7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8100000" dist="12700">
              <a:srgbClr val="000000">
                <a:alpha val="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4"/>
          <p:cNvSpPr/>
          <p:nvPr/>
        </p:nvSpPr>
        <p:spPr>
          <a:xfrm>
            <a:off x="9390888" y="2761488"/>
            <a:ext cx="54864" cy="1188720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4"/>
          <p:cNvSpPr/>
          <p:nvPr/>
        </p:nvSpPr>
        <p:spPr>
          <a:xfrm>
            <a:off x="9482328" y="2816352"/>
            <a:ext cx="272491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44AD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8E44AD"/>
                </a:solidFill>
                <a:latin typeface="Calibri"/>
                <a:ea typeface="Calibri"/>
                <a:cs typeface="Calibri"/>
                <a:sym typeface="Calibri"/>
              </a:rPr>
              <a:t>Mar 10 nov.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4"/>
          <p:cNvSpPr/>
          <p:nvPr/>
        </p:nvSpPr>
        <p:spPr>
          <a:xfrm>
            <a:off x="9482328" y="3035808"/>
            <a:ext cx="272491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18:00–20h30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4"/>
          <p:cNvSpPr/>
          <p:nvPr/>
        </p:nvSpPr>
        <p:spPr>
          <a:xfrm>
            <a:off x="9482328" y="3227832"/>
            <a:ext cx="272491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Les Lauriers des entreprises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"/>
          <p:cNvSpPr/>
          <p:nvPr/>
        </p:nvSpPr>
        <p:spPr>
          <a:xfrm>
            <a:off x="9482328" y="3639312"/>
            <a:ext cx="2724912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📍 Commission Transition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4"/>
          <p:cNvSpPr/>
          <p:nvPr/>
        </p:nvSpPr>
        <p:spPr>
          <a:xfrm>
            <a:off x="9390888" y="4005072"/>
            <a:ext cx="2880360" cy="1188720"/>
          </a:xfrm>
          <a:prstGeom prst="rect">
            <a:avLst/>
          </a:prstGeom>
          <a:solidFill>
            <a:srgbClr val="F4F6F7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8100000" dist="12700">
              <a:srgbClr val="000000">
                <a:alpha val="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4"/>
          <p:cNvSpPr/>
          <p:nvPr/>
        </p:nvSpPr>
        <p:spPr>
          <a:xfrm>
            <a:off x="9390888" y="4005072"/>
            <a:ext cx="54864" cy="1188720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4"/>
          <p:cNvSpPr/>
          <p:nvPr/>
        </p:nvSpPr>
        <p:spPr>
          <a:xfrm>
            <a:off x="9482328" y="4059936"/>
            <a:ext cx="272491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44AD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8E44AD"/>
                </a:solidFill>
                <a:latin typeface="Calibri"/>
                <a:ea typeface="Calibri"/>
                <a:cs typeface="Calibri"/>
                <a:sym typeface="Calibri"/>
              </a:rPr>
              <a:t>Mar 17 nov.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4"/>
          <p:cNvSpPr/>
          <p:nvPr/>
        </p:nvSpPr>
        <p:spPr>
          <a:xfrm>
            <a:off x="9482328" y="4279392"/>
            <a:ext cx="272491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08:00–17h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4"/>
          <p:cNvSpPr/>
          <p:nvPr/>
        </p:nvSpPr>
        <p:spPr>
          <a:xfrm>
            <a:off x="9482328" y="4471416"/>
            <a:ext cx="272491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Village Handisport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4"/>
          <p:cNvSpPr/>
          <p:nvPr/>
        </p:nvSpPr>
        <p:spPr>
          <a:xfrm>
            <a:off x="9482328" y="4882896"/>
            <a:ext cx="2724912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📍 Commission DEI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4"/>
          <p:cNvSpPr/>
          <p:nvPr/>
        </p:nvSpPr>
        <p:spPr>
          <a:xfrm>
            <a:off x="9390888" y="5248656"/>
            <a:ext cx="2880360" cy="1188720"/>
          </a:xfrm>
          <a:prstGeom prst="rect">
            <a:avLst/>
          </a:prstGeom>
          <a:solidFill>
            <a:srgbClr val="F4F6F7"/>
          </a:solidFill>
          <a:ln cap="flat" cmpd="sng" w="12700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l" dir="8100000" dist="12700">
              <a:srgbClr val="000000">
                <a:alpha val="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4"/>
          <p:cNvSpPr/>
          <p:nvPr/>
        </p:nvSpPr>
        <p:spPr>
          <a:xfrm>
            <a:off x="9390888" y="5248656"/>
            <a:ext cx="54864" cy="1188720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4"/>
          <p:cNvSpPr/>
          <p:nvPr/>
        </p:nvSpPr>
        <p:spPr>
          <a:xfrm>
            <a:off x="9482328" y="5303520"/>
            <a:ext cx="272491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44AD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8E44AD"/>
                </a:solidFill>
                <a:latin typeface="Calibri"/>
                <a:ea typeface="Calibri"/>
                <a:cs typeface="Calibri"/>
                <a:sym typeface="Calibri"/>
              </a:rPr>
              <a:t>Mer 25 nov.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4"/>
          <p:cNvSpPr/>
          <p:nvPr/>
        </p:nvSpPr>
        <p:spPr>
          <a:xfrm>
            <a:off x="9482328" y="5522976"/>
            <a:ext cx="272491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08:00–17h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4"/>
          <p:cNvSpPr/>
          <p:nvPr/>
        </p:nvSpPr>
        <p:spPr>
          <a:xfrm>
            <a:off x="9482328" y="5715000"/>
            <a:ext cx="272491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PASSERELLE PRO 2026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4"/>
          <p:cNvSpPr/>
          <p:nvPr/>
        </p:nvSpPr>
        <p:spPr>
          <a:xfrm>
            <a:off x="9482328" y="6126480"/>
            <a:ext cx="2724912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700"/>
              <a:buFont typeface="Calibri"/>
              <a:buNone/>
            </a:pPr>
            <a:r>
              <a:rPr b="0" i="1" lang="en-US" sz="700" u="none" cap="none" strike="noStrik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rPr>
              <a:t>📍 Hippodrome Bron-Parilly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4"/>
          <p:cNvSpPr/>
          <p:nvPr/>
        </p:nvSpPr>
        <p:spPr>
          <a:xfrm>
            <a:off x="201168" y="6620256"/>
            <a:ext cx="109728" cy="182880"/>
          </a:xfrm>
          <a:prstGeom prst="rect">
            <a:avLst/>
          </a:prstGeom>
          <a:solidFill>
            <a:srgbClr val="2980B9"/>
          </a:solidFill>
          <a:ln cap="flat" cmpd="sng" w="12700">
            <a:solidFill>
              <a:srgbClr val="2980B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4"/>
          <p:cNvSpPr/>
          <p:nvPr/>
        </p:nvSpPr>
        <p:spPr>
          <a:xfrm>
            <a:off x="356616" y="6620256"/>
            <a:ext cx="10058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80B9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2980B9"/>
                </a:solidFill>
                <a:latin typeface="Calibri"/>
                <a:ea typeface="Calibri"/>
                <a:cs typeface="Calibri"/>
                <a:sym typeface="Calibri"/>
              </a:rPr>
              <a:t>CA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4"/>
          <p:cNvSpPr/>
          <p:nvPr/>
        </p:nvSpPr>
        <p:spPr>
          <a:xfrm>
            <a:off x="1435608" y="6620256"/>
            <a:ext cx="109728" cy="182880"/>
          </a:xfrm>
          <a:prstGeom prst="rect">
            <a:avLst/>
          </a:prstGeom>
          <a:solidFill>
            <a:srgbClr val="C8922A"/>
          </a:solidFill>
          <a:ln cap="flat" cmpd="sng" w="12700">
            <a:solidFill>
              <a:srgbClr val="C892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4"/>
          <p:cNvSpPr/>
          <p:nvPr/>
        </p:nvSpPr>
        <p:spPr>
          <a:xfrm>
            <a:off x="1591056" y="6620256"/>
            <a:ext cx="10058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922A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C8922A"/>
                </a:solidFill>
                <a:latin typeface="Calibri"/>
                <a:ea typeface="Calibri"/>
                <a:cs typeface="Calibri"/>
                <a:sym typeface="Calibri"/>
              </a:rPr>
              <a:t>Bureau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4"/>
          <p:cNvSpPr/>
          <p:nvPr/>
        </p:nvSpPr>
        <p:spPr>
          <a:xfrm>
            <a:off x="2670048" y="6620256"/>
            <a:ext cx="109728" cy="182880"/>
          </a:xfrm>
          <a:prstGeom prst="rect">
            <a:avLst/>
          </a:prstGeom>
          <a:solidFill>
            <a:srgbClr val="8E44AD"/>
          </a:solidFill>
          <a:ln cap="flat" cmpd="sng" w="12700">
            <a:solidFill>
              <a:srgbClr val="8E44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4"/>
          <p:cNvSpPr/>
          <p:nvPr/>
        </p:nvSpPr>
        <p:spPr>
          <a:xfrm>
            <a:off x="2825496" y="6620256"/>
            <a:ext cx="10058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44AD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8E44AD"/>
                </a:solidFill>
                <a:latin typeface="Calibri"/>
                <a:ea typeface="Calibri"/>
                <a:cs typeface="Calibri"/>
                <a:sym typeface="Calibri"/>
              </a:rPr>
              <a:t>Évènement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/>
          <p:nvPr/>
        </p:nvSpPr>
        <p:spPr>
          <a:xfrm>
            <a:off x="3904488" y="6620256"/>
            <a:ext cx="109728" cy="182880"/>
          </a:xfrm>
          <a:prstGeom prst="rect">
            <a:avLst/>
          </a:prstGeom>
          <a:solidFill>
            <a:srgbClr val="C0392B"/>
          </a:solidFill>
          <a:ln cap="flat" cmpd="sng" w="12700">
            <a:solidFill>
              <a:srgbClr val="C039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4"/>
          <p:cNvSpPr/>
          <p:nvPr/>
        </p:nvSpPr>
        <p:spPr>
          <a:xfrm>
            <a:off x="4059936" y="6620256"/>
            <a:ext cx="10058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Sport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2026-04-24T16:02:43Z</dcterms:created>
  <dc:creator>PptxGenJS</dc:creator>
</cp:coreProperties>
</file>